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handoutMasterIdLst>
    <p:handoutMasterId r:id="rId97"/>
  </p:handoutMasterIdLst>
  <p:sldIdLst>
    <p:sldId id="256" r:id="rId2"/>
    <p:sldId id="257" r:id="rId3"/>
    <p:sldId id="258" r:id="rId4"/>
    <p:sldId id="260" r:id="rId5"/>
    <p:sldId id="261" r:id="rId6"/>
    <p:sldId id="262" r:id="rId7"/>
    <p:sldId id="263" r:id="rId8"/>
    <p:sldId id="264" r:id="rId9"/>
    <p:sldId id="265" r:id="rId10"/>
    <p:sldId id="267" r:id="rId11"/>
    <p:sldId id="268" r:id="rId12"/>
    <p:sldId id="269" r:id="rId13"/>
    <p:sldId id="270" r:id="rId14"/>
    <p:sldId id="271" r:id="rId15"/>
    <p:sldId id="273" r:id="rId16"/>
    <p:sldId id="274" r:id="rId17"/>
    <p:sldId id="276" r:id="rId18"/>
    <p:sldId id="277" r:id="rId19"/>
    <p:sldId id="278" r:id="rId20"/>
    <p:sldId id="279" r:id="rId21"/>
    <p:sldId id="283" r:id="rId22"/>
    <p:sldId id="284" r:id="rId23"/>
    <p:sldId id="285" r:id="rId24"/>
    <p:sldId id="286" r:id="rId25"/>
    <p:sldId id="287" r:id="rId26"/>
    <p:sldId id="288" r:id="rId27"/>
    <p:sldId id="289" r:id="rId28"/>
    <p:sldId id="290" r:id="rId29"/>
    <p:sldId id="291" r:id="rId30"/>
    <p:sldId id="292" r:id="rId31"/>
    <p:sldId id="293" r:id="rId32"/>
    <p:sldId id="322" r:id="rId33"/>
    <p:sldId id="323" r:id="rId34"/>
    <p:sldId id="324"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337" r:id="rId48"/>
    <p:sldId id="338" r:id="rId49"/>
    <p:sldId id="339" r:id="rId50"/>
    <p:sldId id="340" r:id="rId51"/>
    <p:sldId id="341" r:id="rId52"/>
    <p:sldId id="342" r:id="rId53"/>
    <p:sldId id="343" r:id="rId54"/>
    <p:sldId id="344" r:id="rId55"/>
    <p:sldId id="345" r:id="rId56"/>
    <p:sldId id="346" r:id="rId57"/>
    <p:sldId id="347" r:id="rId58"/>
    <p:sldId id="348" r:id="rId59"/>
    <p:sldId id="349" r:id="rId60"/>
    <p:sldId id="350" r:id="rId61"/>
    <p:sldId id="351" r:id="rId62"/>
    <p:sldId id="352" r:id="rId63"/>
    <p:sldId id="353" r:id="rId64"/>
    <p:sldId id="354" r:id="rId65"/>
    <p:sldId id="355" r:id="rId66"/>
    <p:sldId id="356" r:id="rId67"/>
    <p:sldId id="357" r:id="rId68"/>
    <p:sldId id="359" r:id="rId69"/>
    <p:sldId id="295" r:id="rId70"/>
    <p:sldId id="296" r:id="rId71"/>
    <p:sldId id="297" r:id="rId72"/>
    <p:sldId id="298" r:id="rId73"/>
    <p:sldId id="299" r:id="rId74"/>
    <p:sldId id="301" r:id="rId75"/>
    <p:sldId id="302" r:id="rId76"/>
    <p:sldId id="300" r:id="rId77"/>
    <p:sldId id="303" r:id="rId78"/>
    <p:sldId id="304" r:id="rId79"/>
    <p:sldId id="305" r:id="rId80"/>
    <p:sldId id="306" r:id="rId81"/>
    <p:sldId id="307" r:id="rId82"/>
    <p:sldId id="308" r:id="rId83"/>
    <p:sldId id="309" r:id="rId84"/>
    <p:sldId id="310" r:id="rId85"/>
    <p:sldId id="311" r:id="rId86"/>
    <p:sldId id="312" r:id="rId87"/>
    <p:sldId id="313" r:id="rId88"/>
    <p:sldId id="314" r:id="rId89"/>
    <p:sldId id="315" r:id="rId90"/>
    <p:sldId id="316" r:id="rId91"/>
    <p:sldId id="317" r:id="rId92"/>
    <p:sldId id="318" r:id="rId93"/>
    <p:sldId id="319" r:id="rId94"/>
    <p:sldId id="320" r:id="rId95"/>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69" d="100"/>
          <a:sy n="69" d="100"/>
        </p:scale>
        <p:origin x="-906"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E746715-02EC-4383-9CB9-BC4C0C515365}" type="datetimeFigureOut">
              <a:rPr lang="da-DK" smtClean="0"/>
              <a:pPr/>
              <a:t>14-11-2017</a:t>
            </a:fld>
            <a:endParaRPr lang="da-DK"/>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1C58AA0-AC5E-4992-B1E6-94CDC34CFF7F}" type="slidenum">
              <a:rPr lang="da-DK" smtClean="0"/>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ABF4C38-C9CC-4DEC-AB36-394814FF4CD5}" type="datetimeFigureOut">
              <a:rPr lang="da-DK" smtClean="0"/>
              <a:pPr/>
              <a:t>14-11-2017</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05FA1D4-2119-46C7-AB74-0CC9004029B5}"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B05FA1D4-2119-46C7-AB74-0CC9004029B5}" type="slidenum">
              <a:rPr lang="da-DK" smtClean="0"/>
              <a:pPr/>
              <a:t>9</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33E89847-23BB-439D-95B0-0AE9860D4594}" type="datetimeFigureOut">
              <a:rPr lang="da-DK" smtClean="0"/>
              <a:pPr/>
              <a:t>14-11-2017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C20B282-253C-4FFB-9270-30C947BC326C}" type="slidenum">
              <a:rPr lang="da-DK" smtClean="0"/>
              <a:pPr/>
              <a:t>‹nr.›</a:t>
            </a:fld>
            <a:endParaRPr lang="da-DK"/>
          </a:p>
        </p:txBody>
      </p:sp>
    </p:spTree>
  </p:cSld>
  <p:clrMapOvr>
    <a:masterClrMapping/>
  </p:clrMapOvr>
  <p:transition>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89847-23BB-439D-95B0-0AE9860D4594}" type="datetimeFigureOut">
              <a:rPr lang="da-DK" smtClean="0"/>
              <a:pPr/>
              <a:t>14-11-2017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0B282-253C-4FFB-9270-30C947BC326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l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a-DK" dirty="0" err="1" smtClean="0"/>
              <a:t>Talblindhed/Dyskalkuli</a:t>
            </a:r>
            <a:endParaRPr lang="da-DK" dirty="0"/>
          </a:p>
        </p:txBody>
      </p:sp>
      <p:sp>
        <p:nvSpPr>
          <p:cNvPr id="5" name="Undertitel 4"/>
          <p:cNvSpPr>
            <a:spLocks noGrp="1"/>
          </p:cNvSpPr>
          <p:nvPr>
            <p:ph type="subTitle" idx="1"/>
          </p:nvPr>
        </p:nvSpPr>
        <p:spPr/>
        <p:txBody>
          <a:bodyPr/>
          <a:lstStyle/>
          <a:p>
            <a:r>
              <a:rPr lang="da-DK" dirty="0" smtClean="0"/>
              <a:t>Et måske alt for overset fænomen</a:t>
            </a:r>
            <a:endParaRPr lang="da-DK" dirty="0"/>
          </a:p>
        </p:txBody>
      </p:sp>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Neurologisk perspektiv</a:t>
            </a:r>
            <a:endParaRPr lang="da-DK" dirty="0"/>
          </a:p>
        </p:txBody>
      </p:sp>
      <p:sp>
        <p:nvSpPr>
          <p:cNvPr id="3" name="Pladsholder til indhold 2"/>
          <p:cNvSpPr>
            <a:spLocks noGrp="1"/>
          </p:cNvSpPr>
          <p:nvPr>
            <p:ph idx="1"/>
          </p:nvPr>
        </p:nvSpPr>
        <p:spPr>
          <a:xfrm>
            <a:off x="428596" y="1500174"/>
            <a:ext cx="8229600" cy="4525963"/>
          </a:xfrm>
        </p:spPr>
        <p:txBody>
          <a:bodyPr>
            <a:normAutofit/>
          </a:bodyPr>
          <a:lstStyle/>
          <a:p>
            <a:pPr>
              <a:buNone/>
            </a:pPr>
            <a:r>
              <a:rPr lang="da-DK" dirty="0" smtClean="0"/>
              <a:t>I neuropsykologien tales der, </a:t>
            </a:r>
            <a:r>
              <a:rPr lang="da-DK" dirty="0"/>
              <a:t>fx om ”den </a:t>
            </a:r>
            <a:r>
              <a:rPr lang="da-DK" dirty="0" err="1" smtClean="0"/>
              <a:t>mate-matiske</a:t>
            </a:r>
            <a:r>
              <a:rPr lang="da-DK" dirty="0" smtClean="0"/>
              <a:t> </a:t>
            </a:r>
            <a:r>
              <a:rPr lang="da-DK" dirty="0"/>
              <a:t>hjerne” eller ”hjernens </a:t>
            </a:r>
            <a:r>
              <a:rPr lang="da-DK" dirty="0" err="1"/>
              <a:t>talmodul</a:t>
            </a:r>
            <a:r>
              <a:rPr lang="da-DK" dirty="0"/>
              <a:t>”.</a:t>
            </a:r>
          </a:p>
          <a:p>
            <a:r>
              <a:rPr lang="da-DK" dirty="0"/>
              <a:t>Udgangspunktet er en forståelse af, at </a:t>
            </a:r>
            <a:r>
              <a:rPr lang="da-DK" dirty="0" err="1" smtClean="0"/>
              <a:t>menne-sket</a:t>
            </a:r>
            <a:r>
              <a:rPr lang="da-DK" dirty="0" smtClean="0"/>
              <a:t> </a:t>
            </a:r>
            <a:r>
              <a:rPr lang="da-DK" dirty="0"/>
              <a:t>har en medfødt evne til at erkende og håndtere små antal allerede fra </a:t>
            </a:r>
            <a:r>
              <a:rPr lang="da-DK" dirty="0" smtClean="0"/>
              <a:t>spædbarns-stadiet</a:t>
            </a:r>
            <a:r>
              <a:rPr lang="da-DK" dirty="0"/>
              <a:t>, idet det er påvist, at selv spædbørn kan skelne mellem op til fire genstande.</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Neurologisk perspektiv</a:t>
            </a:r>
            <a:endParaRPr lang="da-DK" dirty="0"/>
          </a:p>
        </p:txBody>
      </p:sp>
      <p:sp>
        <p:nvSpPr>
          <p:cNvPr id="3" name="Pladsholder til indhold 2"/>
          <p:cNvSpPr>
            <a:spLocks noGrp="1"/>
          </p:cNvSpPr>
          <p:nvPr>
            <p:ph idx="1"/>
          </p:nvPr>
        </p:nvSpPr>
        <p:spPr/>
        <p:txBody>
          <a:bodyPr/>
          <a:lstStyle/>
          <a:p>
            <a:pPr>
              <a:buNone/>
            </a:pPr>
            <a:r>
              <a:rPr lang="da-DK" dirty="0" err="1" smtClean="0"/>
              <a:t>Dyskalkuli</a:t>
            </a:r>
            <a:r>
              <a:rPr lang="da-DK" dirty="0" smtClean="0"/>
              <a:t> </a:t>
            </a:r>
            <a:r>
              <a:rPr lang="da-DK" dirty="0"/>
              <a:t>et specifikt problem med at forstå </a:t>
            </a:r>
            <a:r>
              <a:rPr lang="da-DK" dirty="0" smtClean="0"/>
              <a:t>numeriske </a:t>
            </a:r>
            <a:r>
              <a:rPr lang="da-DK" dirty="0"/>
              <a:t>koncepter, særligt </a:t>
            </a:r>
            <a:r>
              <a:rPr lang="da-DK" dirty="0" err="1"/>
              <a:t>talmængder</a:t>
            </a:r>
            <a:r>
              <a:rPr lang="da-DK" dirty="0" smtClean="0"/>
              <a:t>.</a:t>
            </a:r>
          </a:p>
          <a:p>
            <a:r>
              <a:rPr lang="da-DK" dirty="0" smtClean="0"/>
              <a:t>Hjerneforskning </a:t>
            </a:r>
            <a:r>
              <a:rPr lang="da-DK" dirty="0"/>
              <a:t>indikerer, at der findes en form for ”</a:t>
            </a:r>
            <a:r>
              <a:rPr lang="da-DK" dirty="0" err="1"/>
              <a:t>tal-modul</a:t>
            </a:r>
            <a:r>
              <a:rPr lang="da-DK" dirty="0"/>
              <a:t>” i </a:t>
            </a:r>
            <a:r>
              <a:rPr lang="da-DK" dirty="0" err="1"/>
              <a:t>isselappen</a:t>
            </a:r>
            <a:r>
              <a:rPr lang="da-DK" dirty="0"/>
              <a:t> i hjernen, som er specialiseret i håndtering af numeriske repræsentationer. Dertil indikerer forskning yderligere, at </a:t>
            </a:r>
            <a:r>
              <a:rPr lang="da-DK" dirty="0" err="1"/>
              <a:t>isselappen</a:t>
            </a:r>
            <a:r>
              <a:rPr lang="da-DK" dirty="0"/>
              <a:t> ikke er udviklet normalt hos børn med </a:t>
            </a:r>
            <a:r>
              <a:rPr lang="da-DK" dirty="0" err="1"/>
              <a:t>dyskalkuli</a:t>
            </a:r>
            <a:r>
              <a:rPr lang="da-DK" dirty="0"/>
              <a:t>.</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Neurologisk perspektiv</a:t>
            </a:r>
            <a:endParaRPr lang="da-DK" dirty="0"/>
          </a:p>
        </p:txBody>
      </p:sp>
      <p:sp>
        <p:nvSpPr>
          <p:cNvPr id="3" name="Pladsholder til indhold 2"/>
          <p:cNvSpPr>
            <a:spLocks noGrp="1"/>
          </p:cNvSpPr>
          <p:nvPr>
            <p:ph idx="1"/>
          </p:nvPr>
        </p:nvSpPr>
        <p:spPr/>
        <p:txBody>
          <a:bodyPr/>
          <a:lstStyle/>
          <a:p>
            <a:r>
              <a:rPr lang="da-DK" dirty="0" err="1" smtClean="0"/>
              <a:t>Butterworth</a:t>
            </a:r>
            <a:r>
              <a:rPr lang="da-DK" dirty="0" smtClean="0"/>
              <a:t> - britisk </a:t>
            </a:r>
            <a:r>
              <a:rPr lang="da-DK" dirty="0" err="1" smtClean="0"/>
              <a:t>neurolopsykolog</a:t>
            </a:r>
            <a:r>
              <a:rPr lang="da-DK" dirty="0" smtClean="0"/>
              <a:t> - mener følgelig at </a:t>
            </a:r>
            <a:r>
              <a:rPr lang="da-DK" dirty="0"/>
              <a:t>effekten af dyskalkuli bedst kan forstås og undersøges i forbindelse med specifikke og simple regneprocesser.</a:t>
            </a:r>
          </a:p>
        </p:txBody>
      </p:sp>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Neurologisk perspektiv</a:t>
            </a:r>
            <a:endParaRPr lang="da-DK" dirty="0"/>
          </a:p>
        </p:txBody>
      </p:sp>
      <p:sp>
        <p:nvSpPr>
          <p:cNvPr id="3" name="Pladsholder til indhold 2"/>
          <p:cNvSpPr>
            <a:spLocks noGrp="1"/>
          </p:cNvSpPr>
          <p:nvPr>
            <p:ph idx="1"/>
          </p:nvPr>
        </p:nvSpPr>
        <p:spPr/>
        <p:txBody>
          <a:bodyPr>
            <a:normAutofit fontScale="77500" lnSpcReduction="20000"/>
          </a:bodyPr>
          <a:lstStyle/>
          <a:p>
            <a:pPr lvl="0"/>
            <a:r>
              <a:rPr lang="da-DK" b="1" dirty="0"/>
              <a:t>Numeriske </a:t>
            </a:r>
            <a:r>
              <a:rPr lang="da-DK" b="1" dirty="0" smtClean="0"/>
              <a:t>fakta</a:t>
            </a:r>
            <a:r>
              <a:rPr lang="da-DK" dirty="0" smtClean="0"/>
              <a:t>. </a:t>
            </a:r>
            <a:r>
              <a:rPr lang="da-DK" dirty="0"/>
              <a:t>Basalt set drejer det sig om alle </a:t>
            </a:r>
            <a:r>
              <a:rPr lang="da-DK" dirty="0" err="1"/>
              <a:t>talforhold</a:t>
            </a:r>
            <a:r>
              <a:rPr lang="da-DK" dirty="0"/>
              <a:t> for hvert af tallene fra 1-10 – fx at tallet 5 kan repræsentere en mængde, som indeholder 5 genstande eller 2 mængder, som indeholder henholdsvis 4 og 1 genstand eller 3 og 2 osv. Dette kaldes også </a:t>
            </a:r>
            <a:r>
              <a:rPr lang="da-DK" i="1" dirty="0" err="1" smtClean="0"/>
              <a:t>talbindinger</a:t>
            </a:r>
            <a:r>
              <a:rPr lang="da-DK" dirty="0" smtClean="0"/>
              <a:t>, </a:t>
            </a:r>
            <a:r>
              <a:rPr lang="da-DK" dirty="0"/>
              <a:t>fx at en </a:t>
            </a:r>
            <a:r>
              <a:rPr lang="da-DK" i="1" dirty="0"/>
              <a:t>binding</a:t>
            </a:r>
            <a:r>
              <a:rPr lang="da-DK" dirty="0"/>
              <a:t> af 5 </a:t>
            </a:r>
            <a:r>
              <a:rPr lang="da-DK" dirty="0" err="1" smtClean="0"/>
              <a:t>ud-gør</a:t>
            </a:r>
            <a:r>
              <a:rPr lang="da-DK" dirty="0" smtClean="0"/>
              <a:t> </a:t>
            </a:r>
            <a:r>
              <a:rPr lang="da-DK" dirty="0"/>
              <a:t>3 plus 2. En person med dyskalkuli har en simpel </a:t>
            </a:r>
            <a:r>
              <a:rPr lang="da-DK" dirty="0" err="1" smtClean="0"/>
              <a:t>forstå-else</a:t>
            </a:r>
            <a:r>
              <a:rPr lang="da-DK" dirty="0" smtClean="0"/>
              <a:t> </a:t>
            </a:r>
            <a:r>
              <a:rPr lang="da-DK" dirty="0"/>
              <a:t>af tallet og forstår ikke, at tal kan udgøres af forskellige kombinationer.</a:t>
            </a:r>
          </a:p>
          <a:p>
            <a:pPr lvl="0"/>
            <a:r>
              <a:rPr lang="da-DK" b="1" dirty="0" err="1" smtClean="0"/>
              <a:t>Taloperationer</a:t>
            </a:r>
            <a:r>
              <a:rPr lang="da-DK" dirty="0" smtClean="0"/>
              <a:t>. </a:t>
            </a:r>
            <a:r>
              <a:rPr lang="da-DK" dirty="0"/>
              <a:t>Her drejer det sig om basale handlinger, når tal operationaliseres: addition, subtraktion, </a:t>
            </a:r>
            <a:r>
              <a:rPr lang="da-DK" dirty="0" err="1" smtClean="0"/>
              <a:t>multiplika-tion</a:t>
            </a:r>
            <a:r>
              <a:rPr lang="da-DK" dirty="0" smtClean="0"/>
              <a:t> </a:t>
            </a:r>
            <a:r>
              <a:rPr lang="da-DK" dirty="0"/>
              <a:t>og division. Personer med </a:t>
            </a:r>
            <a:r>
              <a:rPr lang="da-DK" dirty="0" err="1"/>
              <a:t>dyskalkuli</a:t>
            </a:r>
            <a:r>
              <a:rPr lang="da-DK" dirty="0"/>
              <a:t> vil have svært ved at forstå begrebet om de fire handlinger, og ofte kan de ikke huske procedurerne for at udføre beregningerne</a:t>
            </a:r>
            <a:r>
              <a:rPr lang="da-DK" dirty="0" smtClean="0"/>
              <a:t>.</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Neurologisk perspektiv</a:t>
            </a:r>
            <a:endParaRPr lang="da-DK" dirty="0"/>
          </a:p>
        </p:txBody>
      </p:sp>
      <p:sp>
        <p:nvSpPr>
          <p:cNvPr id="3" name="Pladsholder til indhold 2"/>
          <p:cNvSpPr>
            <a:spLocks noGrp="1"/>
          </p:cNvSpPr>
          <p:nvPr>
            <p:ph idx="1"/>
          </p:nvPr>
        </p:nvSpPr>
        <p:spPr/>
        <p:txBody>
          <a:bodyPr/>
          <a:lstStyle/>
          <a:p>
            <a:pPr lvl="0"/>
            <a:r>
              <a:rPr lang="da-DK" b="1" dirty="0" smtClean="0"/>
              <a:t>Positionssystemet</a:t>
            </a:r>
            <a:r>
              <a:rPr lang="da-DK" dirty="0" smtClean="0"/>
              <a:t>: </a:t>
            </a:r>
            <a:r>
              <a:rPr lang="da-DK" dirty="0"/>
              <a:t>Her handler det om, hvad et tal repræsenterer eller tallets kodning. Det handler om at forstå positionssystemet og at kunne operere i det. Det vil sige en forståelse af, at de 10 cifre (0-9) er nok til at </a:t>
            </a:r>
            <a:r>
              <a:rPr lang="da-DK" dirty="0" err="1" smtClean="0"/>
              <a:t>repræsente-re</a:t>
            </a:r>
            <a:r>
              <a:rPr lang="da-DK" dirty="0" smtClean="0"/>
              <a:t> </a:t>
            </a:r>
            <a:r>
              <a:rPr lang="da-DK" dirty="0"/>
              <a:t>ethvert antal. Cifrets værdi vil afhænge af cifrets placering i det samlede tal (fx at sætte 2 og 9 sammen til 29 eller 92).</a:t>
            </a:r>
          </a:p>
          <a:p>
            <a:endParaRPr lang="da-DK" dirty="0"/>
          </a:p>
        </p:txBody>
      </p:sp>
    </p:spTree>
  </p:cSld>
  <p:clrMapOvr>
    <a:masterClrMapping/>
  </p:clrMapOvr>
  <p:transition>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Psykologisk perspektiv</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a:t>Matematiske færdigheder er i dette perspektiv relateret til mere generelle kognitive funktioner. Her er der også en del overlap til det neurologiske perspektiv. </a:t>
            </a:r>
            <a:endParaRPr lang="da-DK" dirty="0" smtClean="0"/>
          </a:p>
          <a:p>
            <a:r>
              <a:rPr lang="da-DK" dirty="0" smtClean="0"/>
              <a:t>Det </a:t>
            </a:r>
            <a:r>
              <a:rPr lang="da-DK" dirty="0"/>
              <a:t>kan dreje sig om semantisk </a:t>
            </a:r>
            <a:r>
              <a:rPr lang="da-DK" dirty="0" smtClean="0"/>
              <a:t>hukommelse, arbejdshukommelse </a:t>
            </a:r>
            <a:r>
              <a:rPr lang="da-DK" dirty="0"/>
              <a:t>eller </a:t>
            </a:r>
            <a:r>
              <a:rPr lang="da-DK" dirty="0" err="1" smtClean="0"/>
              <a:t>spatial</a:t>
            </a:r>
            <a:r>
              <a:rPr lang="da-DK" dirty="0" smtClean="0"/>
              <a:t> opfattelse/ </a:t>
            </a:r>
            <a:r>
              <a:rPr lang="da-DK" dirty="0" err="1" smtClean="0"/>
              <a:t>rumsans</a:t>
            </a:r>
            <a:r>
              <a:rPr lang="da-DK" dirty="0"/>
              <a:t>. </a:t>
            </a:r>
            <a:endParaRPr lang="da-DK" dirty="0" smtClean="0"/>
          </a:p>
          <a:p>
            <a:r>
              <a:rPr lang="da-DK" dirty="0" smtClean="0"/>
              <a:t>Svag </a:t>
            </a:r>
            <a:r>
              <a:rPr lang="da-DK" dirty="0"/>
              <a:t>opmærksomhedskontrol og svag </a:t>
            </a:r>
            <a:r>
              <a:rPr lang="da-DK" dirty="0" smtClean="0"/>
              <a:t>hæmning /forhindring </a:t>
            </a:r>
            <a:r>
              <a:rPr lang="da-DK" dirty="0"/>
              <a:t>af irrelevante associationer, eller </a:t>
            </a:r>
            <a:endParaRPr lang="da-DK" dirty="0" smtClean="0"/>
          </a:p>
          <a:p>
            <a:r>
              <a:rPr lang="da-DK" dirty="0" smtClean="0"/>
              <a:t>Vanskeligheder </a:t>
            </a:r>
            <a:r>
              <a:rPr lang="da-DK" dirty="0"/>
              <a:t>med at </a:t>
            </a:r>
            <a:r>
              <a:rPr lang="da-DK" dirty="0" smtClean="0"/>
              <a:t>repræsentere </a:t>
            </a:r>
            <a:r>
              <a:rPr lang="da-DK" dirty="0" err="1" smtClean="0"/>
              <a:t>informa-tioner</a:t>
            </a:r>
            <a:r>
              <a:rPr lang="da-DK" dirty="0" smtClean="0"/>
              <a:t> og manipulere </a:t>
            </a:r>
            <a:r>
              <a:rPr lang="da-DK" dirty="0"/>
              <a:t>dem sprogligt</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Psykologisk perspektiv</a:t>
            </a:r>
            <a:endParaRPr lang="da-DK" dirty="0"/>
          </a:p>
        </p:txBody>
      </p:sp>
      <p:sp>
        <p:nvSpPr>
          <p:cNvPr id="3" name="Pladsholder til indhold 2"/>
          <p:cNvSpPr>
            <a:spLocks noGrp="1"/>
          </p:cNvSpPr>
          <p:nvPr>
            <p:ph idx="1"/>
          </p:nvPr>
        </p:nvSpPr>
        <p:spPr>
          <a:xfrm>
            <a:off x="642910" y="1857364"/>
            <a:ext cx="8229600" cy="4525963"/>
          </a:xfrm>
        </p:spPr>
        <p:txBody>
          <a:bodyPr>
            <a:normAutofit fontScale="92500"/>
          </a:bodyPr>
          <a:lstStyle/>
          <a:p>
            <a:r>
              <a:rPr lang="da-DK" dirty="0"/>
              <a:t>Den svenske neuropsykolog Björn Adler anser </a:t>
            </a:r>
            <a:r>
              <a:rPr lang="da-DK" dirty="0" smtClean="0"/>
              <a:t>dyskalkuli </a:t>
            </a:r>
            <a:r>
              <a:rPr lang="da-DK" dirty="0"/>
              <a:t>som en kognitiv </a:t>
            </a:r>
            <a:r>
              <a:rPr lang="da-DK" dirty="0" smtClean="0"/>
              <a:t>funktionsnedsættelse</a:t>
            </a:r>
            <a:endParaRPr lang="da-DK" dirty="0"/>
          </a:p>
          <a:p>
            <a:r>
              <a:rPr lang="da-DK" dirty="0" smtClean="0"/>
              <a:t>Det </a:t>
            </a:r>
            <a:r>
              <a:rPr lang="da-DK" dirty="0"/>
              <a:t>primære problem for personer med </a:t>
            </a:r>
            <a:r>
              <a:rPr lang="da-DK" dirty="0" err="1" smtClean="0"/>
              <a:t>dyskal-kuli</a:t>
            </a:r>
            <a:r>
              <a:rPr lang="da-DK" dirty="0" smtClean="0"/>
              <a:t> </a:t>
            </a:r>
            <a:r>
              <a:rPr lang="da-DK" dirty="0"/>
              <a:t>er ifølge Adler, at de har svært ved </a:t>
            </a:r>
            <a:r>
              <a:rPr lang="da-DK" dirty="0" err="1" smtClean="0"/>
              <a:t>automa-tisk</a:t>
            </a:r>
            <a:r>
              <a:rPr lang="da-DK" dirty="0" smtClean="0"/>
              <a:t> </a:t>
            </a:r>
            <a:r>
              <a:rPr lang="da-DK" dirty="0"/>
              <a:t>at udvælge og hente den nødvendige </a:t>
            </a:r>
            <a:r>
              <a:rPr lang="da-DK" dirty="0" err="1" smtClean="0"/>
              <a:t>infor-mation</a:t>
            </a:r>
            <a:r>
              <a:rPr lang="da-DK" dirty="0" smtClean="0"/>
              <a:t> </a:t>
            </a:r>
            <a:r>
              <a:rPr lang="da-DK" dirty="0"/>
              <a:t>frem fx ved udregning af </a:t>
            </a:r>
            <a:r>
              <a:rPr lang="da-DK" dirty="0" smtClean="0"/>
              <a:t>matematik-opgaver</a:t>
            </a:r>
            <a:r>
              <a:rPr lang="da-DK" dirty="0"/>
              <a:t>. </a:t>
            </a:r>
            <a:endParaRPr lang="da-DK" dirty="0" smtClean="0"/>
          </a:p>
          <a:p>
            <a:r>
              <a:rPr lang="da-DK" dirty="0" smtClean="0"/>
              <a:t>Han </a:t>
            </a:r>
            <a:r>
              <a:rPr lang="da-DK" dirty="0"/>
              <a:t>fastslår, at dyskalkuli kun omhandler </a:t>
            </a:r>
            <a:r>
              <a:rPr lang="da-DK" dirty="0" err="1" smtClean="0"/>
              <a:t>speci-fikke</a:t>
            </a:r>
            <a:r>
              <a:rPr lang="da-DK" dirty="0" smtClean="0"/>
              <a:t> </a:t>
            </a:r>
            <a:r>
              <a:rPr lang="da-DK" dirty="0"/>
              <a:t>vanskeligheder og ikke al matematikken.</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Sociologisk perspektiv</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a:t>Sociologisk set knyttes dyskalkuli til </a:t>
            </a:r>
            <a:r>
              <a:rPr lang="da-DK" dirty="0" err="1" smtClean="0"/>
              <a:t>miljøfakto-rer</a:t>
            </a:r>
            <a:r>
              <a:rPr lang="da-DK" dirty="0"/>
              <a:t>, såsom et understimuleret miljø, sociale afsavn eller mangler, der bevirker, at eleven ikke har erhvervet de nødvendige </a:t>
            </a:r>
            <a:r>
              <a:rPr lang="da-DK" dirty="0" err="1" smtClean="0"/>
              <a:t>læringsforudsæt-ninger</a:t>
            </a:r>
            <a:r>
              <a:rPr lang="da-DK" dirty="0"/>
              <a:t>, herunder konkrete erfaringer og </a:t>
            </a:r>
            <a:r>
              <a:rPr lang="da-DK" dirty="0" smtClean="0"/>
              <a:t>sprog-færdigheder.</a:t>
            </a:r>
          </a:p>
          <a:p>
            <a:r>
              <a:rPr lang="da-DK" dirty="0" smtClean="0"/>
              <a:t>Undersøgelser har desuden vist at </a:t>
            </a:r>
            <a:r>
              <a:rPr lang="da-DK" dirty="0"/>
              <a:t>dyslektiske elevers genkaldelse af tal og regneregler var langsommere og mere upræcis end de ikke-dyslektiske elever.</a:t>
            </a:r>
          </a:p>
          <a:p>
            <a:endParaRPr lang="da-DK" dirty="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Sociologisk perspektiv</a:t>
            </a:r>
            <a:endParaRPr lang="da-DK" dirty="0"/>
          </a:p>
        </p:txBody>
      </p:sp>
      <p:sp>
        <p:nvSpPr>
          <p:cNvPr id="3" name="Pladsholder til indhold 2"/>
          <p:cNvSpPr>
            <a:spLocks noGrp="1"/>
          </p:cNvSpPr>
          <p:nvPr>
            <p:ph idx="1"/>
          </p:nvPr>
        </p:nvSpPr>
        <p:spPr/>
        <p:txBody>
          <a:bodyPr/>
          <a:lstStyle/>
          <a:p>
            <a:r>
              <a:rPr lang="da-DK" dirty="0" smtClean="0"/>
              <a:t>Sproget </a:t>
            </a:r>
            <a:r>
              <a:rPr lang="da-DK" dirty="0"/>
              <a:t>ses </a:t>
            </a:r>
            <a:r>
              <a:rPr lang="da-DK" dirty="0" smtClean="0"/>
              <a:t>som </a:t>
            </a:r>
            <a:r>
              <a:rPr lang="da-DK" dirty="0"/>
              <a:t>forudsætning for læring. Vanskeligheder kan blandt andet opstå, når de samme ord har forskellige betydninger i henholdsvis en hverdagskontekst og en matematisk kontekst (fx mængde).</a:t>
            </a:r>
          </a:p>
        </p:txBody>
      </p:sp>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Didaktisk perspektiv</a:t>
            </a:r>
            <a:endParaRPr lang="da-DK" dirty="0"/>
          </a:p>
        </p:txBody>
      </p:sp>
      <p:sp>
        <p:nvSpPr>
          <p:cNvPr id="3" name="Pladsholder til indhold 2"/>
          <p:cNvSpPr>
            <a:spLocks noGrp="1"/>
          </p:cNvSpPr>
          <p:nvPr>
            <p:ph idx="1"/>
          </p:nvPr>
        </p:nvSpPr>
        <p:spPr/>
        <p:txBody>
          <a:bodyPr/>
          <a:lstStyle/>
          <a:p>
            <a:r>
              <a:rPr lang="da-DK" dirty="0"/>
              <a:t>Det didaktiske perspektiv lægger vægten på undervisningen og de pædagogiske metoder. </a:t>
            </a:r>
            <a:endParaRPr lang="da-DK" dirty="0" smtClean="0"/>
          </a:p>
          <a:p>
            <a:r>
              <a:rPr lang="da-DK" dirty="0" smtClean="0"/>
              <a:t>Det </a:t>
            </a:r>
            <a:r>
              <a:rPr lang="da-DK" dirty="0"/>
              <a:t>kan fx dreje sig om utilpassede eller </a:t>
            </a:r>
            <a:r>
              <a:rPr lang="da-DK" dirty="0" err="1" smtClean="0"/>
              <a:t>ensi-dige</a:t>
            </a:r>
            <a:r>
              <a:rPr lang="da-DK" dirty="0" smtClean="0"/>
              <a:t> </a:t>
            </a:r>
            <a:r>
              <a:rPr lang="da-DK" dirty="0"/>
              <a:t>undervisningsmetoder,  hvor eleven </a:t>
            </a:r>
            <a:r>
              <a:rPr lang="da-DK" dirty="0" err="1" smtClean="0"/>
              <a:t>ople-ver</a:t>
            </a:r>
            <a:r>
              <a:rPr lang="da-DK" dirty="0" smtClean="0"/>
              <a:t> </a:t>
            </a:r>
            <a:r>
              <a:rPr lang="da-DK" dirty="0"/>
              <a:t>specifikke, alvorlige og vedvarende </a:t>
            </a:r>
            <a:r>
              <a:rPr lang="da-DK" dirty="0" smtClean="0"/>
              <a:t>regne-vanskeligheder </a:t>
            </a:r>
            <a:r>
              <a:rPr lang="da-DK" dirty="0"/>
              <a:t>på trods af god intelligens.</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Talblindhed</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Hvad </a:t>
            </a:r>
            <a:r>
              <a:rPr lang="da-DK" dirty="0"/>
              <a:t>forstås der grundlæggende ved </a:t>
            </a:r>
            <a:r>
              <a:rPr lang="da-DK" dirty="0" err="1"/>
              <a:t>talblindhed/dyskalkuli</a:t>
            </a:r>
            <a:r>
              <a:rPr lang="da-DK" dirty="0"/>
              <a:t>?</a:t>
            </a:r>
          </a:p>
          <a:p>
            <a:r>
              <a:rPr lang="da-DK" dirty="0"/>
              <a:t>I hvilke former ytrer </a:t>
            </a:r>
            <a:r>
              <a:rPr lang="da-DK" dirty="0" err="1"/>
              <a:t>dyskalkuli</a:t>
            </a:r>
            <a:r>
              <a:rPr lang="da-DK" dirty="0"/>
              <a:t> sig?</a:t>
            </a:r>
          </a:p>
          <a:p>
            <a:r>
              <a:rPr lang="da-DK" dirty="0" smtClean="0"/>
              <a:t>Paradokser </a:t>
            </a:r>
            <a:r>
              <a:rPr lang="da-DK" dirty="0"/>
              <a:t>indenfor </a:t>
            </a:r>
            <a:r>
              <a:rPr lang="da-DK" dirty="0" err="1"/>
              <a:t>talblindhed</a:t>
            </a:r>
            <a:r>
              <a:rPr lang="da-DK" dirty="0"/>
              <a:t>?</a:t>
            </a:r>
          </a:p>
          <a:p>
            <a:pPr lvl="0"/>
            <a:r>
              <a:rPr lang="da-DK" dirty="0"/>
              <a:t>Fx </a:t>
            </a:r>
            <a:r>
              <a:rPr lang="da-DK" dirty="0" smtClean="0"/>
              <a:t>ses ringe </a:t>
            </a:r>
            <a:r>
              <a:rPr lang="da-DK" dirty="0"/>
              <a:t>basale matematiske færdigheder </a:t>
            </a:r>
            <a:r>
              <a:rPr lang="da-DK" dirty="0" smtClean="0"/>
              <a:t> </a:t>
            </a:r>
            <a:r>
              <a:rPr lang="da-DK" dirty="0"/>
              <a:t>påfaldende ofte kombineret med relativt gode matematiske færdigheder på højere niveauer.</a:t>
            </a:r>
          </a:p>
          <a:p>
            <a:pPr lvl="0"/>
            <a:r>
              <a:rPr lang="da-DK" dirty="0"/>
              <a:t>Hvilke spørgsmål kan sådanne paradokser rejse? Fx med hensyn til hvorvidt matematisk kunnen og forståelse er forenelig med en stringent ”lineær” logik versus en ”</a:t>
            </a:r>
            <a:r>
              <a:rPr lang="da-DK" dirty="0" err="1"/>
              <a:t>psykologik</a:t>
            </a:r>
            <a:r>
              <a:rPr lang="da-DK" dirty="0"/>
              <a:t>”. </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Didaktisk perspektiv</a:t>
            </a:r>
            <a:endParaRPr lang="da-DK" dirty="0"/>
          </a:p>
        </p:txBody>
      </p:sp>
      <p:sp>
        <p:nvSpPr>
          <p:cNvPr id="3" name="Pladsholder til indhold 2"/>
          <p:cNvSpPr>
            <a:spLocks noGrp="1"/>
          </p:cNvSpPr>
          <p:nvPr>
            <p:ph idx="1"/>
          </p:nvPr>
        </p:nvSpPr>
        <p:spPr/>
        <p:txBody>
          <a:bodyPr>
            <a:normAutofit lnSpcReduction="10000"/>
          </a:bodyPr>
          <a:lstStyle/>
          <a:p>
            <a:r>
              <a:rPr lang="da-DK" dirty="0" smtClean="0"/>
              <a:t>Elever </a:t>
            </a:r>
            <a:r>
              <a:rPr lang="da-DK" dirty="0"/>
              <a:t>med matematikvanskeligheder </a:t>
            </a:r>
            <a:r>
              <a:rPr lang="da-DK" dirty="0" smtClean="0"/>
              <a:t>vil højst </a:t>
            </a:r>
            <a:r>
              <a:rPr lang="da-DK" dirty="0"/>
              <a:t>sandsynligt kunne opnå </a:t>
            </a:r>
            <a:r>
              <a:rPr lang="da-DK" dirty="0" err="1"/>
              <a:t>trinmålene</a:t>
            </a:r>
            <a:r>
              <a:rPr lang="da-DK" dirty="0"/>
              <a:t>, hvis der </a:t>
            </a:r>
            <a:r>
              <a:rPr lang="da-DK" dirty="0" smtClean="0"/>
              <a:t>sker </a:t>
            </a:r>
            <a:r>
              <a:rPr lang="da-DK" dirty="0"/>
              <a:t>ændringer i undervisningen og </a:t>
            </a:r>
            <a:r>
              <a:rPr lang="da-DK" dirty="0" smtClean="0"/>
              <a:t>lærings-situationerne</a:t>
            </a:r>
            <a:r>
              <a:rPr lang="da-DK" dirty="0"/>
              <a:t>. </a:t>
            </a:r>
            <a:endParaRPr lang="da-DK" dirty="0" smtClean="0"/>
          </a:p>
          <a:p>
            <a:r>
              <a:rPr lang="da-DK" dirty="0" smtClean="0"/>
              <a:t>Det </a:t>
            </a:r>
            <a:r>
              <a:rPr lang="da-DK" dirty="0"/>
              <a:t>kunne bl.a. ske ved, at man </a:t>
            </a:r>
            <a:r>
              <a:rPr lang="da-DK" dirty="0" smtClean="0"/>
              <a:t>i højere </a:t>
            </a:r>
            <a:r>
              <a:rPr lang="da-DK" dirty="0"/>
              <a:t>grad </a:t>
            </a:r>
            <a:r>
              <a:rPr lang="da-DK" dirty="0" smtClean="0"/>
              <a:t>organiserede </a:t>
            </a:r>
            <a:r>
              <a:rPr lang="da-DK" dirty="0"/>
              <a:t>matematikundervisningen omkring social- og hverdagsmatematik</a:t>
            </a:r>
            <a:r>
              <a:rPr lang="da-DK" dirty="0" smtClean="0"/>
              <a:t>.</a:t>
            </a:r>
          </a:p>
          <a:p>
            <a:r>
              <a:rPr lang="da-DK" dirty="0" err="1" smtClean="0"/>
              <a:t>Magne</a:t>
            </a:r>
            <a:r>
              <a:rPr lang="da-DK" dirty="0" smtClean="0"/>
              <a:t> (norsk forsker) kalder det ”</a:t>
            </a:r>
            <a:r>
              <a:rPr lang="da-DK" dirty="0" err="1" smtClean="0"/>
              <a:t>livsmatematik</a:t>
            </a:r>
            <a:r>
              <a:rPr lang="da-DK" dirty="0" smtClean="0"/>
              <a:t>”.</a:t>
            </a:r>
            <a:endParaRPr lang="da-DK" dirty="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Forslag til en definition</a:t>
            </a:r>
            <a:endParaRPr lang="da-DK" dirty="0"/>
          </a:p>
        </p:txBody>
      </p:sp>
      <p:sp>
        <p:nvSpPr>
          <p:cNvPr id="3" name="Pladsholder til indhold 2"/>
          <p:cNvSpPr>
            <a:spLocks noGrp="1"/>
          </p:cNvSpPr>
          <p:nvPr>
            <p:ph idx="1"/>
          </p:nvPr>
        </p:nvSpPr>
        <p:spPr/>
        <p:txBody>
          <a:bodyPr>
            <a:normAutofit fontScale="62500" lnSpcReduction="20000"/>
          </a:bodyPr>
          <a:lstStyle/>
          <a:p>
            <a:r>
              <a:rPr lang="da-DK" dirty="0" err="1"/>
              <a:t>Dyskalkuli</a:t>
            </a:r>
            <a:r>
              <a:rPr lang="da-DK" dirty="0"/>
              <a:t> er en funktionsnedsættelse, der kan have negativ indvirkning på den berørtes uddannelses- og arbejdsliv. Tilstanden drejer sig om </a:t>
            </a:r>
            <a:r>
              <a:rPr lang="da-DK" dirty="0" err="1" smtClean="0"/>
              <a:t>tilbage-stående</a:t>
            </a:r>
            <a:r>
              <a:rPr lang="da-DK" dirty="0" smtClean="0"/>
              <a:t> </a:t>
            </a:r>
            <a:r>
              <a:rPr lang="da-DK" dirty="0"/>
              <a:t>regnefærdigheder, som ikke modsvares af tilsvarende </a:t>
            </a:r>
            <a:r>
              <a:rPr lang="da-DK" dirty="0" err="1" smtClean="0"/>
              <a:t>tilbagestå-ende</a:t>
            </a:r>
            <a:r>
              <a:rPr lang="da-DK" dirty="0" smtClean="0"/>
              <a:t> </a:t>
            </a:r>
            <a:r>
              <a:rPr lang="da-DK" dirty="0"/>
              <a:t>færdigheder på andre felter.</a:t>
            </a:r>
          </a:p>
          <a:p>
            <a:r>
              <a:rPr lang="da-DK" dirty="0"/>
              <a:t>De specifikke regnevanskeligheder omfatter påfaldende vanskeligheder med at forstå og håndtere basal talbehandling, såsom at sammenligne tal og antal i mængder eller tælle små antal genstande.</a:t>
            </a:r>
          </a:p>
          <a:p>
            <a:r>
              <a:rPr lang="da-DK" dirty="0"/>
              <a:t>I forlængelse heraf er der påfaldende vanskeligheder ved addition, </a:t>
            </a:r>
            <a:r>
              <a:rPr lang="da-DK" dirty="0" err="1" smtClean="0"/>
              <a:t>sub-traktion</a:t>
            </a:r>
            <a:r>
              <a:rPr lang="da-DK" dirty="0"/>
              <a:t>, multiplikation og division. Tilstanden omfatter ikke nødvendigvis vanskeligheder med mere abstrakte matematiske færdigheder i algebra, trigonometri, geometri og komplekse beregninger. Vi taler ikke om </a:t>
            </a:r>
            <a:r>
              <a:rPr lang="da-DK" dirty="0" err="1" smtClean="0"/>
              <a:t>dyskal-kuli</a:t>
            </a:r>
            <a:r>
              <a:rPr lang="da-DK" dirty="0"/>
              <a:t>, hvis baggrunden for vanskelighederne er mental retardering eller mangelfuld skolegang.</a:t>
            </a:r>
          </a:p>
          <a:p>
            <a:r>
              <a:rPr lang="da-DK" dirty="0"/>
              <a:t>Dog kan tilstanden omfatte kognitive problemer som mangelfuld semantisk hukommelse og arbejdshukommelse.</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 mange har </a:t>
            </a:r>
            <a:r>
              <a:rPr lang="da-DK" dirty="0" err="1" smtClean="0"/>
              <a:t>dyskalkuli</a:t>
            </a:r>
            <a:endParaRPr lang="da-DK" dirty="0"/>
          </a:p>
        </p:txBody>
      </p:sp>
      <p:sp>
        <p:nvSpPr>
          <p:cNvPr id="3" name="Pladsholder til indhold 2"/>
          <p:cNvSpPr>
            <a:spLocks noGrp="1"/>
          </p:cNvSpPr>
          <p:nvPr>
            <p:ph idx="1"/>
          </p:nvPr>
        </p:nvSpPr>
        <p:spPr/>
        <p:txBody>
          <a:bodyPr/>
          <a:lstStyle/>
          <a:p>
            <a:r>
              <a:rPr lang="da-DK" dirty="0"/>
              <a:t>Eksperter vurderer, at 1-6 pct. af befolkningen har </a:t>
            </a:r>
            <a:r>
              <a:rPr lang="da-DK" dirty="0" smtClean="0"/>
              <a:t>dyskalkuli </a:t>
            </a:r>
            <a:r>
              <a:rPr lang="da-DK" dirty="0"/>
              <a:t>i en eller anden grad. </a:t>
            </a:r>
            <a:endParaRPr lang="da-DK" dirty="0" smtClean="0"/>
          </a:p>
          <a:p>
            <a:r>
              <a:rPr lang="da-DK" dirty="0" smtClean="0"/>
              <a:t>Estimatet </a:t>
            </a:r>
            <a:r>
              <a:rPr lang="da-DK" dirty="0"/>
              <a:t>varierer afhængigt af, hvordan </a:t>
            </a:r>
            <a:r>
              <a:rPr lang="da-DK" dirty="0" err="1"/>
              <a:t>dyskalkuli</a:t>
            </a:r>
            <a:r>
              <a:rPr lang="da-DK" dirty="0"/>
              <a:t> defineres.</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Egne kritiske kommentarer</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a:t>Hvis man kan få en matematiker til at forstå, at </a:t>
            </a:r>
            <a:r>
              <a:rPr lang="da-DK" dirty="0" err="1" smtClean="0"/>
              <a:t>matemati-ske</a:t>
            </a:r>
            <a:r>
              <a:rPr lang="da-DK" dirty="0" smtClean="0"/>
              <a:t> </a:t>
            </a:r>
            <a:r>
              <a:rPr lang="da-DK" dirty="0"/>
              <a:t>vanskeligheder på et lavere niveau ikke nødvendigvis fører til vanskeligheder på et højere niveau, og at </a:t>
            </a:r>
            <a:endParaRPr lang="da-DK" dirty="0" smtClean="0"/>
          </a:p>
          <a:p>
            <a:r>
              <a:rPr lang="da-DK" dirty="0" smtClean="0"/>
              <a:t>abstrakt </a:t>
            </a:r>
            <a:r>
              <a:rPr lang="da-DK" dirty="0"/>
              <a:t>forståelse på højere niveau ikke nødvendigvis bygger på/står på skuldrene af gode/perfekte færdigheder på lavere niveauer – </a:t>
            </a:r>
            <a:endParaRPr lang="da-DK" dirty="0" smtClean="0"/>
          </a:p>
          <a:p>
            <a:r>
              <a:rPr lang="da-DK" dirty="0" smtClean="0"/>
              <a:t>ja </a:t>
            </a:r>
            <a:r>
              <a:rPr lang="da-DK" dirty="0"/>
              <a:t>så vil hans </a:t>
            </a:r>
            <a:r>
              <a:rPr lang="da-DK" dirty="0" smtClean="0"/>
              <a:t>formelt logiske </a:t>
            </a:r>
            <a:r>
              <a:rPr lang="da-DK" dirty="0"/>
              <a:t>opfattelse af tilegnelse af matematisk </a:t>
            </a:r>
            <a:r>
              <a:rPr lang="da-DK" dirty="0" smtClean="0"/>
              <a:t>forståelse </a:t>
            </a:r>
            <a:r>
              <a:rPr lang="da-DK" dirty="0"/>
              <a:t>og til dels færdigheder stå for skud. </a:t>
            </a:r>
            <a:endParaRPr lang="da-DK" dirty="0" smtClean="0"/>
          </a:p>
          <a:p>
            <a:r>
              <a:rPr lang="da-DK" dirty="0" smtClean="0"/>
              <a:t>I </a:t>
            </a:r>
            <a:r>
              <a:rPr lang="da-DK" dirty="0"/>
              <a:t>konstruktivt fald vil også matematikeren måske begynde at lede efter en anden, bagved liggende ”</a:t>
            </a:r>
            <a:r>
              <a:rPr lang="da-DK" dirty="0" err="1"/>
              <a:t>psykologik</a:t>
            </a:r>
            <a:r>
              <a:rPr lang="da-DK" dirty="0"/>
              <a:t>”, dvs. psykologisk forståelse af </a:t>
            </a:r>
            <a:r>
              <a:rPr lang="da-DK" dirty="0" err="1"/>
              <a:t>dyskalkuli</a:t>
            </a:r>
            <a:r>
              <a:rPr lang="da-DK" dirty="0"/>
              <a:t>.</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Egne kritiske kommentarer</a:t>
            </a:r>
            <a:endParaRPr lang="da-DK" dirty="0"/>
          </a:p>
        </p:txBody>
      </p:sp>
      <p:sp>
        <p:nvSpPr>
          <p:cNvPr id="3" name="Pladsholder til indhold 2"/>
          <p:cNvSpPr>
            <a:spLocks noGrp="1"/>
          </p:cNvSpPr>
          <p:nvPr>
            <p:ph idx="1"/>
          </p:nvPr>
        </p:nvSpPr>
        <p:spPr/>
        <p:txBody>
          <a:bodyPr>
            <a:normAutofit fontScale="92500" lnSpcReduction="20000"/>
          </a:bodyPr>
          <a:lstStyle/>
          <a:p>
            <a:pPr>
              <a:buNone/>
            </a:pPr>
            <a:r>
              <a:rPr lang="da-DK" dirty="0"/>
              <a:t>Paradokset får også til følge, at </a:t>
            </a:r>
            <a:endParaRPr lang="da-DK" dirty="0" smtClean="0"/>
          </a:p>
          <a:p>
            <a:r>
              <a:rPr lang="da-DK" dirty="0" smtClean="0"/>
              <a:t>problemer </a:t>
            </a:r>
            <a:r>
              <a:rPr lang="da-DK" dirty="0"/>
              <a:t>på højere niveauer ikke kun skal søges </a:t>
            </a:r>
            <a:r>
              <a:rPr lang="da-DK" dirty="0" smtClean="0"/>
              <a:t>blandt </a:t>
            </a:r>
            <a:r>
              <a:rPr lang="da-DK" dirty="0"/>
              <a:t>manglende færdigheder på lavere niveauer og forsøges løst/trænet der, men </a:t>
            </a:r>
            <a:endParaRPr lang="da-DK" dirty="0" smtClean="0"/>
          </a:p>
          <a:p>
            <a:r>
              <a:rPr lang="da-DK" dirty="0" smtClean="0"/>
              <a:t>muligvis kan </a:t>
            </a:r>
            <a:r>
              <a:rPr lang="da-DK" dirty="0"/>
              <a:t>trænes på det pågældende eller undertiden på højere abstraktionsniveauer </a:t>
            </a:r>
            <a:r>
              <a:rPr lang="da-DK" dirty="0" smtClean="0"/>
              <a:t>/</a:t>
            </a:r>
          </a:p>
          <a:p>
            <a:r>
              <a:rPr lang="da-DK" dirty="0" smtClean="0"/>
              <a:t>En opfinder, Nis Mogensen, fortæller dog om en ”udviklingsmæssig” modsat rettet pædagogisk strategi: </a:t>
            </a:r>
            <a:r>
              <a:rPr lang="da-DK" dirty="0"/>
              <a:t>”Jeg har lært børn i </a:t>
            </a:r>
            <a:r>
              <a:rPr lang="da-DK" b="1" dirty="0"/>
              <a:t>1. </a:t>
            </a:r>
            <a:r>
              <a:rPr lang="da-DK" b="1" dirty="0" smtClean="0"/>
              <a:t>klasse </a:t>
            </a:r>
            <a:r>
              <a:rPr lang="da-DK" dirty="0"/>
              <a:t>at regne med parenteser ved at fortælle dem, at de bare skal regne det ud indenfor parenteserne først”.</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Egne kritiske kommentarer</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a:t>I det omfang grundlæggende matematiske færdigheder skal trænes på basalt niveau, bliver </a:t>
            </a:r>
            <a:r>
              <a:rPr lang="da-DK" dirty="0" smtClean="0"/>
              <a:t>forståelsen, af hvad </a:t>
            </a:r>
            <a:r>
              <a:rPr lang="da-DK" dirty="0"/>
              <a:t>der faktisk udgør en basal forståelse,  central. </a:t>
            </a:r>
            <a:endParaRPr lang="da-DK" dirty="0" smtClean="0"/>
          </a:p>
          <a:p>
            <a:r>
              <a:rPr lang="da-DK" dirty="0" smtClean="0"/>
              <a:t>Fx en opfattelse </a:t>
            </a:r>
            <a:r>
              <a:rPr lang="da-DK" dirty="0"/>
              <a:t>af </a:t>
            </a:r>
            <a:r>
              <a:rPr lang="da-DK" dirty="0" smtClean="0"/>
              <a:t>at mængde i </a:t>
            </a:r>
            <a:r>
              <a:rPr lang="da-DK" dirty="0"/>
              <a:t>form af antal, størrelse, vægt, varme, varighed </a:t>
            </a:r>
            <a:r>
              <a:rPr lang="da-DK" dirty="0" smtClean="0"/>
              <a:t> med mere, fungerer som </a:t>
            </a:r>
            <a:r>
              <a:rPr lang="da-DK" dirty="0"/>
              <a:t>nødvendige </a:t>
            </a:r>
            <a:r>
              <a:rPr lang="da-DK" dirty="0" smtClean="0"/>
              <a:t>forudsætninger </a:t>
            </a:r>
            <a:r>
              <a:rPr lang="da-DK" dirty="0"/>
              <a:t>for forståelsen og håndteringen af basale matematiske </a:t>
            </a:r>
            <a:r>
              <a:rPr lang="da-DK" dirty="0" smtClean="0"/>
              <a:t>størrelser</a:t>
            </a:r>
            <a:r>
              <a:rPr lang="da-DK" dirty="0"/>
              <a:t>, relationer og operationer.</a:t>
            </a:r>
          </a:p>
          <a:p>
            <a:r>
              <a:rPr lang="da-DK" dirty="0"/>
              <a:t>Dimensioner herunder omfatter relationer som: </a:t>
            </a:r>
            <a:r>
              <a:rPr lang="da-DK" dirty="0" err="1"/>
              <a:t>Mindre-større</a:t>
            </a:r>
            <a:r>
              <a:rPr lang="da-DK" dirty="0"/>
              <a:t>, </a:t>
            </a:r>
            <a:r>
              <a:rPr lang="da-DK" dirty="0" err="1"/>
              <a:t>kortere-længere</a:t>
            </a:r>
            <a:r>
              <a:rPr lang="da-DK" dirty="0"/>
              <a:t>, </a:t>
            </a:r>
            <a:r>
              <a:rPr lang="da-DK" dirty="0" err="1"/>
              <a:t>højere-lavere</a:t>
            </a:r>
            <a:r>
              <a:rPr lang="da-DK" dirty="0"/>
              <a:t>, </a:t>
            </a:r>
            <a:r>
              <a:rPr lang="da-DK" dirty="0" err="1"/>
              <a:t>lettere-tungere</a:t>
            </a:r>
            <a:r>
              <a:rPr lang="da-DK" dirty="0"/>
              <a:t>,  </a:t>
            </a:r>
            <a:r>
              <a:rPr lang="da-DK" dirty="0" err="1"/>
              <a:t>koldere-varmere</a:t>
            </a:r>
            <a:r>
              <a:rPr lang="da-DK" dirty="0" smtClean="0"/>
              <a:t>, </a:t>
            </a:r>
            <a:r>
              <a:rPr lang="da-DK" dirty="0" err="1" smtClean="0"/>
              <a:t>før-efter</a:t>
            </a:r>
            <a:r>
              <a:rPr lang="da-DK" dirty="0"/>
              <a:t>, </a:t>
            </a:r>
            <a:r>
              <a:rPr lang="da-DK" dirty="0" err="1"/>
              <a:t>tidligere-senere</a:t>
            </a:r>
            <a:r>
              <a:rPr lang="da-DK" dirty="0"/>
              <a:t> mm.</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Egne kritiske kommentarer</a:t>
            </a:r>
            <a:endParaRPr lang="da-DK" dirty="0"/>
          </a:p>
        </p:txBody>
      </p:sp>
      <p:sp>
        <p:nvSpPr>
          <p:cNvPr id="3" name="Pladsholder til indhold 2"/>
          <p:cNvSpPr>
            <a:spLocks noGrp="1"/>
          </p:cNvSpPr>
          <p:nvPr>
            <p:ph idx="1"/>
          </p:nvPr>
        </p:nvSpPr>
        <p:spPr/>
        <p:txBody>
          <a:bodyPr/>
          <a:lstStyle/>
          <a:p>
            <a:pPr>
              <a:buNone/>
            </a:pPr>
            <a:r>
              <a:rPr lang="da-DK" dirty="0" smtClean="0"/>
              <a:t>Jeg har en mistanke om, at man hidtil kun har fundet dyskalkuli, der hvor man har søgt: </a:t>
            </a:r>
          </a:p>
          <a:p>
            <a:r>
              <a:rPr lang="da-DK" dirty="0" smtClean="0"/>
              <a:t>Nemlig blandt dem med de mest </a:t>
            </a:r>
            <a:r>
              <a:rPr lang="da-DK" dirty="0" err="1" smtClean="0"/>
              <a:t>fundamen-tale</a:t>
            </a:r>
            <a:r>
              <a:rPr lang="da-DK" dirty="0" smtClean="0"/>
              <a:t> problemer, som de er beskrevet her.</a:t>
            </a:r>
          </a:p>
          <a:p>
            <a:pPr>
              <a:buNone/>
            </a:pPr>
            <a:r>
              <a:rPr lang="da-DK" dirty="0" smtClean="0"/>
              <a:t>Følgende personlige erfaringer kan illustrere ovenstående pointe:</a:t>
            </a:r>
            <a:endParaRPr lang="da-DK" dirty="0"/>
          </a:p>
        </p:txBody>
      </p:sp>
    </p:spTree>
  </p:cSld>
  <p:clrMapOvr>
    <a:masterClrMapping/>
  </p:clrMapOvr>
  <p:transition>
    <p:pull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Personligt udgangspunkt</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Jeg har ikke problemer med den helt grundlæggende mængdeforståelse, positionssystemet, samt de fire basale operationer. </a:t>
            </a:r>
          </a:p>
          <a:p>
            <a:r>
              <a:rPr lang="da-DK" dirty="0" smtClean="0"/>
              <a:t>Ej heller med aflæsning og produktion af grafiske repræsentationer.</a:t>
            </a:r>
          </a:p>
          <a:p>
            <a:r>
              <a:rPr lang="da-DK" dirty="0" smtClean="0"/>
              <a:t>Men lige så snart regler og symboler skal anvendes </a:t>
            </a:r>
            <a:r>
              <a:rPr lang="da-DK" dirty="0" err="1" smtClean="0"/>
              <a:t>inden-for</a:t>
            </a:r>
            <a:r>
              <a:rPr lang="da-DK" dirty="0" smtClean="0"/>
              <a:t> ligninger og formler generelt, kan jeg kun følge ”syntaks og grammatik”, så længe jeg kan have en pegefinger ned i formlen og den anden i en beskrivende og forklarende tekst. Stilles jeg overfor en matematisk opgave, fx i form af en ligning, må jeg i bedste fald hele tiden slå op, hvad x, y og z nu stod for samt iterativt konsultere operationsregler forfra.</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Personligt udgangspunkt</a:t>
            </a:r>
            <a:endParaRPr lang="da-DK" dirty="0"/>
          </a:p>
        </p:txBody>
      </p:sp>
      <p:sp>
        <p:nvSpPr>
          <p:cNvPr id="3" name="Pladsholder til indhold 2"/>
          <p:cNvSpPr>
            <a:spLocks noGrp="1"/>
          </p:cNvSpPr>
          <p:nvPr>
            <p:ph idx="1"/>
          </p:nvPr>
        </p:nvSpPr>
        <p:spPr/>
        <p:txBody>
          <a:bodyPr>
            <a:normAutofit/>
          </a:bodyPr>
          <a:lstStyle/>
          <a:p>
            <a:r>
              <a:rPr lang="da-DK" dirty="0" smtClean="0"/>
              <a:t>Derimod har jeg som underviser i statistik på universitetsniveau og som empirisk forsker ikke haft væsentlige vanskeligheder med forståelse, anvendelse og fortolkning af data – i hvert fald på mere basale statistiske niveauer.</a:t>
            </a:r>
          </a:p>
          <a:p>
            <a:r>
              <a:rPr lang="da-DK" dirty="0" smtClean="0"/>
              <a:t>Og ikke kun indenfor deskriptiv statistik, men også indenfor fx sandsynlighedsregning, </a:t>
            </a:r>
            <a:r>
              <a:rPr lang="da-DK" dirty="0" err="1" smtClean="0"/>
              <a:t>in-dekskonstruktion</a:t>
            </a:r>
            <a:r>
              <a:rPr lang="da-DK" dirty="0" smtClean="0"/>
              <a:t>, signifikansberegninger mm.</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Personligt udgangspunkt</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I reglen kan jeg uden videre følge og anvende matematiske procedurer, når jeg kan formulere dem sprogligt og måske grafisk skitsere de </a:t>
            </a:r>
            <a:r>
              <a:rPr lang="da-DK" dirty="0" err="1" smtClean="0"/>
              <a:t>for-skellige</a:t>
            </a:r>
            <a:r>
              <a:rPr lang="da-DK" dirty="0" smtClean="0"/>
              <a:t> faser i problemløsningen.</a:t>
            </a:r>
          </a:p>
          <a:p>
            <a:r>
              <a:rPr lang="da-DK" dirty="0" smtClean="0"/>
              <a:t>Det åbner naturligvis op for, om jeg så skal </a:t>
            </a:r>
            <a:r>
              <a:rPr lang="da-DK" dirty="0" err="1" smtClean="0"/>
              <a:t>op-fatte</a:t>
            </a:r>
            <a:r>
              <a:rPr lang="da-DK" dirty="0" smtClean="0"/>
              <a:t> mig som en endnu ikke opdaget variant indenfor dyskalkuli, eller </a:t>
            </a:r>
          </a:p>
          <a:p>
            <a:r>
              <a:rPr lang="da-DK" dirty="0" smtClean="0"/>
              <a:t>alternativt som en ny ikke-formelt logisk men psykologisk kategori: Som repræsentant for en </a:t>
            </a:r>
            <a:r>
              <a:rPr lang="da-DK" dirty="0" err="1" smtClean="0"/>
              <a:t>mesokalkuliker</a:t>
            </a:r>
            <a:r>
              <a:rPr lang="da-DK" dirty="0" smtClean="0"/>
              <a:t>, </a:t>
            </a:r>
            <a:r>
              <a:rPr lang="da-DK" dirty="0" err="1" smtClean="0"/>
              <a:t>halvkalkuliker</a:t>
            </a:r>
            <a:r>
              <a:rPr lang="da-DK" dirty="0" smtClean="0"/>
              <a:t>, </a:t>
            </a:r>
            <a:r>
              <a:rPr lang="da-DK" dirty="0" err="1" smtClean="0"/>
              <a:t>miskalkuliker</a:t>
            </a:r>
            <a:r>
              <a:rPr lang="da-DK" dirty="0" smtClean="0"/>
              <a:t> eller andet af lignende skuffe.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 Baggrund</a:t>
            </a:r>
            <a:endParaRPr lang="da-DK" dirty="0"/>
          </a:p>
        </p:txBody>
      </p:sp>
      <p:sp>
        <p:nvSpPr>
          <p:cNvPr id="3" name="Pladsholder til indhold 2"/>
          <p:cNvSpPr>
            <a:spLocks noGrp="1"/>
          </p:cNvSpPr>
          <p:nvPr>
            <p:ph idx="1"/>
          </p:nvPr>
        </p:nvSpPr>
        <p:spPr/>
        <p:txBody>
          <a:bodyPr/>
          <a:lstStyle/>
          <a:p>
            <a:r>
              <a:rPr lang="da-DK" dirty="0" smtClean="0"/>
              <a:t>I </a:t>
            </a:r>
            <a:r>
              <a:rPr lang="da-DK" dirty="0"/>
              <a:t>skolen kan det fx omhandle basale regneopgaver (plus, minus, gange og dividere) samt at aflæse en tabel eller en graf. </a:t>
            </a:r>
            <a:endParaRPr lang="da-DK" dirty="0" smtClean="0"/>
          </a:p>
          <a:p>
            <a:r>
              <a:rPr lang="da-DK" dirty="0" smtClean="0"/>
              <a:t>I </a:t>
            </a:r>
            <a:r>
              <a:rPr lang="da-DK" dirty="0"/>
              <a:t>dagligdagen kan det fx dreje sig om at håndtere telefonnumre, læse en </a:t>
            </a:r>
            <a:r>
              <a:rPr lang="da-DK" dirty="0" err="1"/>
              <a:t>bus-</a:t>
            </a:r>
            <a:r>
              <a:rPr lang="da-DK" dirty="0"/>
              <a:t> eller togplan og holde styr på tiden eller privatøkonomien.</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Introspektionens faldgruppe</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Jeg er naturligvis også klar over den velkendte fare for introspektionens videnskabelige begrænsninger med hensyn til </a:t>
            </a:r>
            <a:r>
              <a:rPr lang="da-DK" dirty="0" err="1" smtClean="0"/>
              <a:t>generaliserbarhed</a:t>
            </a:r>
            <a:r>
              <a:rPr lang="da-DK" dirty="0" smtClean="0"/>
              <a:t>.</a:t>
            </a:r>
          </a:p>
          <a:p>
            <a:r>
              <a:rPr lang="da-DK" dirty="0" smtClean="0"/>
              <a:t>Omvendt kan introspektion måske bruges til påpegning af eller øjenåbner for upåagtede dimensioner, især hvis man medinddrager de hidtil videnskabelige funds delvise sammenhæng med fx dysleksi – et problem der i øvrigt ofte påpeges af lærere på Institut for Ordblindhed, et problem de imidlertid også står uforstående overfor.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Hovedpointer</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Svaghed: Manglende eller utilstrækkelig forskning</a:t>
            </a:r>
          </a:p>
          <a:p>
            <a:r>
              <a:rPr lang="da-DK" dirty="0" smtClean="0"/>
              <a:t>Styrke og svaghed: Mange forskellige videnskabelige tilgange</a:t>
            </a:r>
          </a:p>
          <a:p>
            <a:r>
              <a:rPr lang="da-DK" dirty="0" smtClean="0"/>
              <a:t>Begrebsdiversitet og –forvirring</a:t>
            </a:r>
          </a:p>
          <a:p>
            <a:r>
              <a:rPr lang="da-DK" dirty="0" smtClean="0"/>
              <a:t>At mere kompleks viden og kunnen indenfor selv </a:t>
            </a:r>
            <a:r>
              <a:rPr lang="da-DK" dirty="0" err="1" smtClean="0"/>
              <a:t>mate-matik</a:t>
            </a:r>
            <a:r>
              <a:rPr lang="da-DK" dirty="0" smtClean="0"/>
              <a:t> ikke nødvendigvis hviler på mere basal matematisk viden og kunnen</a:t>
            </a:r>
          </a:p>
          <a:p>
            <a:r>
              <a:rPr lang="da-DK" dirty="0" smtClean="0"/>
              <a:t>På hvilke måder afspejler en funktionsforstyrrelse som dyskalkuli almene kognitive processer og på hvilke måder afviger den herfra?</a:t>
            </a:r>
          </a:p>
          <a:p>
            <a:r>
              <a:rPr lang="da-DK" dirty="0" smtClean="0"/>
              <a:t>Eller i et højere metaperspektiv: Hvorvidt afspejler en sådan diskontinuitet et mere generelt fænomen indenfor den kognitive psykologi?</a:t>
            </a:r>
          </a:p>
          <a:p>
            <a:endParaRPr lang="da-DK" dirty="0" smtClean="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a:t>
            </a:r>
            <a:endParaRPr lang="da-DK" dirty="0"/>
          </a:p>
        </p:txBody>
      </p:sp>
      <p:sp>
        <p:nvSpPr>
          <p:cNvPr id="3" name="Pladsholder til indhold 2"/>
          <p:cNvSpPr>
            <a:spLocks noGrp="1"/>
          </p:cNvSpPr>
          <p:nvPr>
            <p:ph idx="1"/>
          </p:nvPr>
        </p:nvSpPr>
        <p:spPr/>
        <p:txBody>
          <a:bodyPr/>
          <a:lstStyle/>
          <a:p>
            <a:pPr>
              <a:buNone/>
            </a:pPr>
            <a:r>
              <a:rPr lang="da-DK" dirty="0" smtClean="0"/>
              <a:t>Konsensuspunkter om kriterier for udredning af </a:t>
            </a:r>
            <a:r>
              <a:rPr lang="da-DK" dirty="0" err="1" smtClean="0"/>
              <a:t>dyskalkuli</a:t>
            </a:r>
            <a:endParaRPr lang="da-DK" dirty="0" smtClean="0"/>
          </a:p>
          <a:p>
            <a:r>
              <a:rPr lang="da-DK" dirty="0" smtClean="0"/>
              <a:t>Hvad skal testes?</a:t>
            </a:r>
          </a:p>
          <a:p>
            <a:r>
              <a:rPr lang="da-DK" dirty="0" smtClean="0"/>
              <a:t>Hvordan skal der testes?</a:t>
            </a:r>
          </a:p>
          <a:p>
            <a:r>
              <a:rPr lang="da-DK" dirty="0" smtClean="0"/>
              <a:t>Hvornår skal der testes?</a:t>
            </a:r>
          </a:p>
          <a:p>
            <a:endParaRPr lang="da-DK"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skal testes?</a:t>
            </a:r>
            <a:endParaRPr lang="da-DK" dirty="0"/>
          </a:p>
        </p:txBody>
      </p:sp>
      <p:sp>
        <p:nvSpPr>
          <p:cNvPr id="3" name="Pladsholder til indhold 2"/>
          <p:cNvSpPr>
            <a:spLocks noGrp="1"/>
          </p:cNvSpPr>
          <p:nvPr>
            <p:ph idx="1"/>
          </p:nvPr>
        </p:nvSpPr>
        <p:spPr/>
        <p:txBody>
          <a:bodyPr/>
          <a:lstStyle/>
          <a:p>
            <a:pPr marL="514350" indent="-514350">
              <a:buFont typeface="+mj-lt"/>
              <a:buAutoNum type="arabicPeriod"/>
            </a:pPr>
            <a:r>
              <a:rPr lang="da-DK" dirty="0" smtClean="0"/>
              <a:t>Hvad kan eleven og hvad kan eleven ikke – herunder: Er der andre vanskeligheder?</a:t>
            </a:r>
          </a:p>
          <a:p>
            <a:pPr marL="514350" indent="-514350">
              <a:buFont typeface="+mj-lt"/>
              <a:buAutoNum type="arabicPeriod"/>
            </a:pPr>
            <a:r>
              <a:rPr lang="da-DK" dirty="0" smtClean="0"/>
              <a:t>Hvilke processer ligger bag elevens stærke og svage sider, og hvordan lærer eleven?</a:t>
            </a:r>
          </a:p>
          <a:p>
            <a:pPr marL="514350" indent="-514350">
              <a:buFont typeface="+mj-lt"/>
              <a:buAutoNum type="arabicPeriod"/>
            </a:pPr>
            <a:r>
              <a:rPr lang="da-DK" dirty="0" smtClean="0"/>
              <a:t>Hvordan trives eleven i skolen, hjemme og i fritiden?</a:t>
            </a:r>
            <a:endParaRPr lang="da-DK"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skal overordnet testes</a:t>
            </a:r>
            <a:endParaRPr lang="da-DK" dirty="0"/>
          </a:p>
        </p:txBody>
      </p:sp>
      <p:sp>
        <p:nvSpPr>
          <p:cNvPr id="3" name="Pladsholder til indhold 2"/>
          <p:cNvSpPr>
            <a:spLocks noGrp="1"/>
          </p:cNvSpPr>
          <p:nvPr>
            <p:ph idx="1"/>
          </p:nvPr>
        </p:nvSpPr>
        <p:spPr>
          <a:xfrm>
            <a:off x="395536" y="1556792"/>
            <a:ext cx="8229600" cy="4525963"/>
          </a:xfrm>
        </p:spPr>
        <p:txBody>
          <a:bodyPr>
            <a:normAutofit fontScale="77500" lnSpcReduction="20000"/>
          </a:bodyPr>
          <a:lstStyle/>
          <a:p>
            <a:pPr>
              <a:buNone/>
            </a:pPr>
            <a:r>
              <a:rPr lang="da-DK" dirty="0" smtClean="0"/>
              <a:t>Hvorvidt og hvordan klarer eleven sig i forhold til kognitivt niveau i øvrigt?</a:t>
            </a:r>
          </a:p>
          <a:p>
            <a:r>
              <a:rPr lang="da-DK" dirty="0" smtClean="0"/>
              <a:t>Kognitivt udvikling, funktioner og evner, herunder verbal- forståelse, perceptuel </a:t>
            </a:r>
            <a:r>
              <a:rPr lang="da-DK" dirty="0" err="1" smtClean="0"/>
              <a:t>ræsonnering</a:t>
            </a:r>
            <a:r>
              <a:rPr lang="da-DK" dirty="0" smtClean="0"/>
              <a:t>, arbejdshukommelse og forarbejdningshastighed</a:t>
            </a:r>
          </a:p>
          <a:p>
            <a:r>
              <a:rPr lang="da-DK" dirty="0" smtClean="0"/>
              <a:t>Matematiske præstationer og færdigheder i forhold til konkrete discipliner indenfor det faglige område. Herunder </a:t>
            </a:r>
            <a:r>
              <a:rPr lang="da-DK" dirty="0" err="1" smtClean="0"/>
              <a:t>talforstålse</a:t>
            </a:r>
            <a:r>
              <a:rPr lang="da-DK" dirty="0" smtClean="0"/>
              <a:t>, de fire regningsarter, problemløsning, hukommelse, opmærksomhed, </a:t>
            </a:r>
            <a:r>
              <a:rPr lang="da-DK" dirty="0" err="1" smtClean="0"/>
              <a:t>før-faglige</a:t>
            </a:r>
            <a:r>
              <a:rPr lang="da-DK" dirty="0" smtClean="0"/>
              <a:t> begreber, </a:t>
            </a:r>
            <a:r>
              <a:rPr lang="da-DK" dirty="0" err="1" smtClean="0"/>
              <a:t>spatial</a:t>
            </a:r>
            <a:r>
              <a:rPr lang="da-DK" dirty="0" smtClean="0"/>
              <a:t> opfattelse samt form og størrelse.</a:t>
            </a:r>
          </a:p>
          <a:p>
            <a:r>
              <a:rPr lang="da-DK" dirty="0" smtClean="0"/>
              <a:t>Trivsel og omgivelser, herunder angst, motivation, holdning til faget samt forhold til forældre, lærer, klassekammerater og andre relationer.</a:t>
            </a:r>
            <a:endParaRPr lang="da-DK"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a:t>
            </a:r>
            <a:r>
              <a:rPr lang="da-DK" smtClean="0"/>
              <a:t>skal specifikt testes?</a:t>
            </a:r>
            <a:endParaRPr lang="da-DK"/>
          </a:p>
        </p:txBody>
      </p:sp>
      <p:sp>
        <p:nvSpPr>
          <p:cNvPr id="3" name="Pladsholder til indhold 2"/>
          <p:cNvSpPr>
            <a:spLocks noGrp="1"/>
          </p:cNvSpPr>
          <p:nvPr>
            <p:ph idx="1"/>
          </p:nvPr>
        </p:nvSpPr>
        <p:spPr/>
        <p:txBody>
          <a:bodyPr>
            <a:normAutofit fontScale="92500" lnSpcReduction="20000"/>
          </a:bodyPr>
          <a:lstStyle/>
          <a:p>
            <a:pPr>
              <a:buNone/>
            </a:pPr>
            <a:r>
              <a:rPr lang="da-DK" dirty="0" smtClean="0"/>
              <a:t>Indikationer på </a:t>
            </a:r>
            <a:r>
              <a:rPr lang="da-DK" dirty="0" err="1" smtClean="0"/>
              <a:t>dyskalkuli</a:t>
            </a:r>
            <a:r>
              <a:rPr lang="da-DK" dirty="0" smtClean="0"/>
              <a:t> – dvs. vanskeligheder ved:</a:t>
            </a:r>
          </a:p>
          <a:p>
            <a:r>
              <a:rPr lang="da-DK" dirty="0" smtClean="0"/>
              <a:t>Simpel forståelse for tal og mængder</a:t>
            </a:r>
          </a:p>
          <a:p>
            <a:r>
              <a:rPr lang="da-DK" dirty="0" smtClean="0"/>
              <a:t>Basale regnefærdigheder (de fire regningsarter) med etcifrede tal</a:t>
            </a:r>
          </a:p>
          <a:p>
            <a:r>
              <a:rPr lang="da-DK" dirty="0" smtClean="0"/>
              <a:t>Forståelse af </a:t>
            </a:r>
            <a:r>
              <a:rPr lang="da-DK" dirty="0" err="1" smtClean="0"/>
              <a:t>ti-talsystemet</a:t>
            </a:r>
            <a:endParaRPr lang="da-DK" dirty="0" smtClean="0"/>
          </a:p>
          <a:p>
            <a:r>
              <a:rPr lang="da-DK" dirty="0" smtClean="0"/>
              <a:t>Anvendelse af primitive strategier (fingertælling) ved additions- og subtraktionsopgaver</a:t>
            </a:r>
          </a:p>
          <a:p>
            <a:r>
              <a:rPr lang="da-DK" dirty="0" smtClean="0"/>
              <a:t>Langsom og unøjagtig fingertælling</a:t>
            </a:r>
          </a:p>
          <a:p>
            <a:r>
              <a:rPr lang="da-DK" dirty="0" smtClean="0"/>
              <a:t>Sprog- og begrebsforståelse indenfor matematikken</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Hvordan skal testen foregå?</a:t>
            </a:r>
            <a:endParaRPr lang="da-DK" dirty="0"/>
          </a:p>
        </p:txBody>
      </p:sp>
      <p:sp>
        <p:nvSpPr>
          <p:cNvPr id="3" name="Pladsholder til indhold 2"/>
          <p:cNvSpPr>
            <a:spLocks noGrp="1"/>
          </p:cNvSpPr>
          <p:nvPr>
            <p:ph idx="1"/>
          </p:nvPr>
        </p:nvSpPr>
        <p:spPr/>
        <p:txBody>
          <a:bodyPr>
            <a:normAutofit fontScale="92500"/>
          </a:bodyPr>
          <a:lstStyle/>
          <a:p>
            <a:r>
              <a:rPr lang="da-DK" dirty="0" smtClean="0"/>
              <a:t>Der bør testes bredt for at udelukke andre vanskeligheder, samt om vanskelighederne er sekundære eller primære</a:t>
            </a:r>
          </a:p>
          <a:p>
            <a:r>
              <a:rPr lang="da-DK" dirty="0" smtClean="0"/>
              <a:t>Tænkning og strategier gøres eksplicitte via observation og samtale </a:t>
            </a:r>
            <a:r>
              <a:rPr lang="da-DK" dirty="0" err="1" smtClean="0"/>
              <a:t>ifm</a:t>
            </a:r>
            <a:r>
              <a:rPr lang="da-DK" dirty="0" smtClean="0"/>
              <a:t>, hverdagsaktiviteter og leg, hvor matematikken integreres, og barnet </a:t>
            </a:r>
            <a:r>
              <a:rPr lang="da-DK" dirty="0" err="1" smtClean="0"/>
              <a:t>italesætter</a:t>
            </a:r>
            <a:r>
              <a:rPr lang="da-DK" dirty="0" smtClean="0"/>
              <a:t> sine handlinger.</a:t>
            </a:r>
          </a:p>
          <a:p>
            <a:r>
              <a:rPr lang="da-DK" dirty="0" smtClean="0"/>
              <a:t>Individuel </a:t>
            </a:r>
            <a:r>
              <a:rPr lang="da-DK" dirty="0" smtClean="0"/>
              <a:t>undersøgelse anbefales af barnets strategier, oplevelser og følelser.</a:t>
            </a:r>
          </a:p>
          <a:p>
            <a:pPr>
              <a:buNone/>
            </a:pP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Hvornår skal der testes?</a:t>
            </a:r>
            <a:endParaRPr lang="da-DK" dirty="0"/>
          </a:p>
        </p:txBody>
      </p:sp>
      <p:sp>
        <p:nvSpPr>
          <p:cNvPr id="3" name="Pladsholder til indhold 2"/>
          <p:cNvSpPr>
            <a:spLocks noGrp="1"/>
          </p:cNvSpPr>
          <p:nvPr>
            <p:ph idx="1"/>
          </p:nvPr>
        </p:nvSpPr>
        <p:spPr/>
        <p:txBody>
          <a:bodyPr>
            <a:normAutofit fontScale="92500" lnSpcReduction="20000"/>
          </a:bodyPr>
          <a:lstStyle/>
          <a:p>
            <a:pPr>
              <a:buNone/>
            </a:pPr>
            <a:r>
              <a:rPr lang="da-DK" dirty="0" smtClean="0"/>
              <a:t>I hvilken alder kan og bør der screenes respektive testes?</a:t>
            </a:r>
          </a:p>
          <a:p>
            <a:r>
              <a:rPr lang="da-DK" dirty="0" smtClean="0"/>
              <a:t>Børn kan screenes og observeres helt ned til 2 års alderen. Men der advares omvendt mod for tidlig diagnosticering, idet der kan være for mange faktorer, fx </a:t>
            </a:r>
            <a:r>
              <a:rPr lang="da-DK" dirty="0" err="1" smtClean="0"/>
              <a:t>komorbiditetsproblemer</a:t>
            </a:r>
            <a:r>
              <a:rPr lang="da-DK" dirty="0" smtClean="0"/>
              <a:t>, der slører billedet for meget, hvis man er for tidligt ude.</a:t>
            </a:r>
          </a:p>
          <a:p>
            <a:r>
              <a:rPr lang="da-DK" dirty="0" smtClean="0"/>
              <a:t>Derfor anbefaler nogle eksperter, herunder foreningen </a:t>
            </a:r>
            <a:r>
              <a:rPr lang="da-DK" dirty="0" err="1" smtClean="0"/>
              <a:t>DanSMa</a:t>
            </a:r>
            <a:r>
              <a:rPr lang="da-DK" dirty="0" smtClean="0"/>
              <a:t> (Dansk </a:t>
            </a:r>
            <a:r>
              <a:rPr lang="da-DK" dirty="0" err="1" smtClean="0"/>
              <a:t>Special</a:t>
            </a:r>
            <a:r>
              <a:rPr lang="da-DK" dirty="0" smtClean="0"/>
              <a:t> matematik), først egentlig testning og diagnosticering omkring 4. klassetrin</a:t>
            </a:r>
            <a:endParaRPr lang="da-DK" dirty="0" smtClean="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Screening og testning af </a:t>
            </a:r>
            <a:r>
              <a:rPr lang="da-DK" dirty="0" err="1" smtClean="0"/>
              <a:t>dyskalkuli</a:t>
            </a:r>
            <a:endParaRPr lang="da-DK" dirty="0"/>
          </a:p>
        </p:txBody>
      </p:sp>
      <p:sp>
        <p:nvSpPr>
          <p:cNvPr id="3" name="Pladsholder til indhold 2"/>
          <p:cNvSpPr>
            <a:spLocks noGrp="1"/>
          </p:cNvSpPr>
          <p:nvPr>
            <p:ph idx="1"/>
          </p:nvPr>
        </p:nvSpPr>
        <p:spPr/>
        <p:txBody>
          <a:bodyPr>
            <a:normAutofit/>
          </a:bodyPr>
          <a:lstStyle/>
          <a:p>
            <a:pPr>
              <a:buNone/>
            </a:pPr>
            <a:r>
              <a:rPr lang="da-DK" dirty="0" smtClean="0"/>
              <a:t>Der findes adskillige værktøjer til identificering af henholdsvis </a:t>
            </a:r>
            <a:r>
              <a:rPr lang="da-DK" dirty="0" err="1" smtClean="0"/>
              <a:t>dyskalkuli</a:t>
            </a:r>
            <a:r>
              <a:rPr lang="da-DK" dirty="0" smtClean="0"/>
              <a:t> og </a:t>
            </a:r>
            <a:r>
              <a:rPr lang="da-DK" dirty="0" err="1" smtClean="0"/>
              <a:t>matematikvan-skeligheder</a:t>
            </a:r>
            <a:r>
              <a:rPr lang="da-DK" dirty="0" smtClean="0"/>
              <a:t>. </a:t>
            </a:r>
          </a:p>
          <a:p>
            <a:r>
              <a:rPr lang="da-DK" dirty="0" smtClean="0"/>
              <a:t>I det følgende bliver der fokuseret på screening og diagnosticering af </a:t>
            </a:r>
            <a:r>
              <a:rPr lang="da-DK" dirty="0" err="1" smtClean="0"/>
              <a:t>dyskalkuli</a:t>
            </a:r>
            <a:r>
              <a:rPr lang="da-DK" dirty="0" smtClean="0"/>
              <a:t>, samt på screening af </a:t>
            </a:r>
            <a:r>
              <a:rPr lang="da-DK" dirty="0" err="1" smtClean="0"/>
              <a:t>matematikvanskelig-heder</a:t>
            </a:r>
            <a:r>
              <a:rPr lang="da-DK" dirty="0" smtClean="0"/>
              <a:t>. Alle test beskrives som individuelle test</a:t>
            </a:r>
          </a:p>
          <a:p>
            <a:r>
              <a:rPr lang="da-DK" dirty="0" smtClean="0"/>
              <a:t>Der bliver kun præsenteret nogle få eksempler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a:t>
            </a:r>
            <a:r>
              <a:rPr lang="da-DK" dirty="0" err="1" smtClean="0"/>
              <a:t>dyskalkuli</a:t>
            </a:r>
            <a:r>
              <a:rPr lang="da-DK" dirty="0" smtClean="0"/>
              <a:t>: </a:t>
            </a:r>
            <a:r>
              <a:rPr lang="da-DK" dirty="0" err="1" smtClean="0"/>
              <a:t>Butterworth</a:t>
            </a:r>
            <a:r>
              <a:rPr lang="da-DK" dirty="0" smtClean="0"/>
              <a:t> </a:t>
            </a:r>
            <a:endParaRPr lang="da-DK" dirty="0"/>
          </a:p>
        </p:txBody>
      </p:sp>
      <p:sp>
        <p:nvSpPr>
          <p:cNvPr id="3" name="Pladsholder til indhold 2"/>
          <p:cNvSpPr>
            <a:spLocks noGrp="1"/>
          </p:cNvSpPr>
          <p:nvPr>
            <p:ph idx="1"/>
          </p:nvPr>
        </p:nvSpPr>
        <p:spPr/>
        <p:txBody>
          <a:bodyPr/>
          <a:lstStyle/>
          <a:p>
            <a:pPr>
              <a:buNone/>
            </a:pPr>
            <a:r>
              <a:rPr lang="da-DK" dirty="0" smtClean="0"/>
              <a:t>Brian </a:t>
            </a:r>
            <a:r>
              <a:rPr lang="da-DK" dirty="0" err="1" smtClean="0"/>
              <a:t>Butterworth</a:t>
            </a:r>
            <a:r>
              <a:rPr lang="da-DK" dirty="0" smtClean="0"/>
              <a:t>: </a:t>
            </a:r>
            <a:r>
              <a:rPr lang="da-DK" dirty="0" err="1" smtClean="0"/>
              <a:t>Dyscalculia</a:t>
            </a:r>
            <a:r>
              <a:rPr lang="da-DK" dirty="0" smtClean="0"/>
              <a:t> Screener</a:t>
            </a:r>
          </a:p>
          <a:p>
            <a:r>
              <a:rPr lang="da-DK" dirty="0" smtClean="0"/>
              <a:t>…er en computerbaseret screeningstest til børn i alderen 6-14 år,</a:t>
            </a:r>
          </a:p>
          <a:p>
            <a:r>
              <a:rPr lang="da-DK" dirty="0" smtClean="0"/>
              <a:t>Som primært afdækker elevens intuitive mængdeforståelse og </a:t>
            </a:r>
            <a:r>
              <a:rPr lang="da-DK" dirty="0" err="1" smtClean="0"/>
              <a:t>talfornemmelse</a:t>
            </a:r>
            <a:endParaRPr lang="da-DK" dirty="0" smtClean="0"/>
          </a:p>
          <a:p>
            <a:r>
              <a:rPr lang="da-DK" dirty="0" smtClean="0"/>
              <a:t>I testen måles reaktionstid og korrekthed på svarene</a:t>
            </a:r>
          </a:p>
          <a:p>
            <a:endParaRPr lang="da-DK" dirty="0" smtClean="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smtClean="0"/>
              <a:t/>
            </a:r>
            <a:br>
              <a:rPr lang="da-DK" b="1" dirty="0" smtClean="0"/>
            </a:br>
            <a:r>
              <a:rPr lang="da-DK" b="1" dirty="0" smtClean="0"/>
              <a:t>Forskning </a:t>
            </a:r>
            <a:r>
              <a:rPr lang="da-DK" b="1" dirty="0"/>
              <a:t>om </a:t>
            </a:r>
            <a:r>
              <a:rPr lang="da-DK" b="1" dirty="0" err="1"/>
              <a:t>dyskalkuli</a:t>
            </a:r>
            <a:r>
              <a:rPr lang="da-DK" b="1" dirty="0"/>
              <a:t> i et historisk perspektiv</a:t>
            </a:r>
            <a:br>
              <a:rPr lang="da-DK" b="1" dirty="0"/>
            </a:br>
            <a:endParaRPr lang="da-DK" dirty="0"/>
          </a:p>
        </p:txBody>
      </p:sp>
      <p:sp>
        <p:nvSpPr>
          <p:cNvPr id="3" name="Pladsholder til indhold 2"/>
          <p:cNvSpPr>
            <a:spLocks noGrp="1"/>
          </p:cNvSpPr>
          <p:nvPr>
            <p:ph idx="1"/>
          </p:nvPr>
        </p:nvSpPr>
        <p:spPr/>
        <p:txBody>
          <a:bodyPr>
            <a:normAutofit/>
          </a:bodyPr>
          <a:lstStyle/>
          <a:p>
            <a:r>
              <a:rPr lang="da-DK" dirty="0" err="1"/>
              <a:t>Dyskalkuli-området</a:t>
            </a:r>
            <a:r>
              <a:rPr lang="da-DK" dirty="0"/>
              <a:t> er præget af mange og meget forskellige discipliner.</a:t>
            </a:r>
          </a:p>
          <a:p>
            <a:r>
              <a:rPr lang="da-DK" dirty="0"/>
              <a:t>Det strækker sig fra </a:t>
            </a:r>
            <a:r>
              <a:rPr lang="da-DK" dirty="0" smtClean="0"/>
              <a:t>neurologi over </a:t>
            </a:r>
            <a:r>
              <a:rPr lang="da-DK" dirty="0" err="1" smtClean="0"/>
              <a:t>neuro-psykologi</a:t>
            </a:r>
            <a:r>
              <a:rPr lang="da-DK" dirty="0" smtClean="0"/>
              <a:t>, </a:t>
            </a:r>
            <a:r>
              <a:rPr lang="da-DK" dirty="0"/>
              <a:t>kognition og </a:t>
            </a:r>
            <a:r>
              <a:rPr lang="da-DK" dirty="0" smtClean="0"/>
              <a:t>udviklingspsykologi til </a:t>
            </a:r>
            <a:r>
              <a:rPr lang="da-DK" dirty="0"/>
              <a:t>didaktik, specialpædagogik og sociologi. </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a:t>
            </a:r>
            <a:r>
              <a:rPr lang="da-DK" dirty="0" err="1" smtClean="0"/>
              <a:t>dyskalkuli</a:t>
            </a:r>
            <a:r>
              <a:rPr lang="da-DK" dirty="0" smtClean="0"/>
              <a:t> : </a:t>
            </a:r>
            <a:r>
              <a:rPr lang="da-DK" dirty="0" err="1" smtClean="0"/>
              <a:t>Butterworth</a:t>
            </a:r>
            <a:endParaRPr lang="da-DK" dirty="0"/>
          </a:p>
        </p:txBody>
      </p:sp>
      <p:sp>
        <p:nvSpPr>
          <p:cNvPr id="3" name="Pladsholder til indhold 2"/>
          <p:cNvSpPr>
            <a:spLocks noGrp="1"/>
          </p:cNvSpPr>
          <p:nvPr>
            <p:ph idx="1"/>
          </p:nvPr>
        </p:nvSpPr>
        <p:spPr/>
        <p:txBody>
          <a:bodyPr>
            <a:normAutofit lnSpcReduction="10000"/>
          </a:bodyPr>
          <a:lstStyle/>
          <a:p>
            <a:r>
              <a:rPr lang="da-DK" dirty="0" smtClean="0"/>
              <a:t> I testen bliver der fx vist et tilfældigt antal emner (fx prikker, stjerner eller andet) på skærmen, og personen skal angive, hvor mange emner der er. Skærmen kan også vise to kasser samtidig med et tilfældigt antal emner i hver. Her skal personen angive, hvilken kasse der indeholder flest prikker (se figur 4.1). For begge typer har testpersonen et begrænset tidsrum til besvarelsen og skal reagere så hurtigt som muligt.  </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a:t>
            </a:r>
            <a:r>
              <a:rPr lang="da-DK" dirty="0" err="1" smtClean="0"/>
              <a:t>dyskalkuli</a:t>
            </a:r>
            <a:r>
              <a:rPr lang="da-DK" dirty="0" smtClean="0"/>
              <a:t> : </a:t>
            </a:r>
            <a:r>
              <a:rPr lang="da-DK" dirty="0" err="1" smtClean="0"/>
              <a:t>Butterworth</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Jævnfør. Figur 1. s. 68 i Bengtsson og Larsen </a:t>
            </a:r>
          </a:p>
          <a:p>
            <a:r>
              <a:rPr lang="da-DK" dirty="0" smtClean="0"/>
              <a:t>På </a:t>
            </a:r>
            <a:r>
              <a:rPr lang="da-DK" dirty="0" smtClean="0"/>
              <a:t>billedet er der vist et tilfældigt antal elementer (her prikker), hvor man på tid skal skønne, hvor mange emner der bliver vist. En anden type opgaver kan være, at der bliver vist to kasser med et tilfældigt antal elementer i hver kasse, hvor man fx skal skønne, hvilken kasse der indeholder flest emner. </a:t>
            </a:r>
            <a:endParaRPr lang="da-DK" dirty="0" smtClean="0"/>
          </a:p>
          <a:p>
            <a:r>
              <a:rPr lang="da-DK" dirty="0" smtClean="0"/>
              <a:t>Til venstre viser figuren viser to forskellige tal, hvor det ene tal er fysisk større end det andet. Til højre viser figuren to forskellige tal, der fysisk er lige store, Opgaverne går ud på, at man henholdsvis skal vurdere, hvilket tal der er størst (fysisk) og højest (talmæssig værdi).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a:t>
            </a:r>
            <a:r>
              <a:rPr lang="da-DK" dirty="0" err="1" smtClean="0"/>
              <a:t>dyskalkuli</a:t>
            </a:r>
            <a:r>
              <a:rPr lang="da-DK" dirty="0" smtClean="0"/>
              <a:t> : </a:t>
            </a:r>
            <a:r>
              <a:rPr lang="da-DK" dirty="0" err="1" smtClean="0"/>
              <a:t>Butterworth</a:t>
            </a:r>
            <a:endParaRPr lang="da-DK" dirty="0"/>
          </a:p>
        </p:txBody>
      </p:sp>
      <p:sp>
        <p:nvSpPr>
          <p:cNvPr id="3" name="Pladsholder til indhold 2"/>
          <p:cNvSpPr>
            <a:spLocks noGrp="1"/>
          </p:cNvSpPr>
          <p:nvPr>
            <p:ph idx="1"/>
          </p:nvPr>
        </p:nvSpPr>
        <p:spPr/>
        <p:txBody>
          <a:bodyPr>
            <a:normAutofit/>
          </a:bodyPr>
          <a:lstStyle/>
          <a:p>
            <a:r>
              <a:rPr lang="da-DK" dirty="0" smtClean="0"/>
              <a:t>I opgaven om prikmængder vil reaktionstiden informerer om, hvorvidt testpersonen bruger intuitive estimater eller tæller</a:t>
            </a:r>
          </a:p>
          <a:p>
            <a:r>
              <a:rPr lang="da-DK" dirty="0" smtClean="0"/>
              <a:t>Her har </a:t>
            </a:r>
            <a:r>
              <a:rPr lang="da-DK" dirty="0" err="1" smtClean="0"/>
              <a:t>dyskalkulikere</a:t>
            </a:r>
            <a:r>
              <a:rPr lang="da-DK" dirty="0" smtClean="0"/>
              <a:t> en tendens til at tælle genstandene en ad gangen, hvorfor de vil bruge længere tid på at svare.</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a:t>
            </a:r>
            <a:r>
              <a:rPr lang="da-DK" dirty="0" err="1" smtClean="0"/>
              <a:t>dyskalkuli</a:t>
            </a:r>
            <a:r>
              <a:rPr lang="da-DK" dirty="0" smtClean="0"/>
              <a:t> : </a:t>
            </a:r>
            <a:r>
              <a:rPr lang="da-DK" dirty="0" err="1" smtClean="0"/>
              <a:t>Butterworth</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I opgaven om hvilket tal der er størst, svarer </a:t>
            </a:r>
            <a:r>
              <a:rPr lang="da-DK" dirty="0" err="1" smtClean="0"/>
              <a:t>dyskalkulikere</a:t>
            </a:r>
            <a:r>
              <a:rPr lang="da-DK" dirty="0" smtClean="0"/>
              <a:t> lige så hurtigt og præcist som personer uden vanskeligheder. </a:t>
            </a:r>
          </a:p>
          <a:p>
            <a:r>
              <a:rPr lang="da-DK" dirty="0" smtClean="0"/>
              <a:t>I forhold til hvilket tal, der har den største talmæssige værdi, er </a:t>
            </a:r>
            <a:r>
              <a:rPr lang="da-DK" dirty="0" err="1" smtClean="0"/>
              <a:t>dyskalkulikere</a:t>
            </a:r>
            <a:r>
              <a:rPr lang="da-DK" dirty="0" smtClean="0"/>
              <a:t> længere tid om at svare og svarer ofte forkert. Jo tættere talværdierne er på hinanden, des mere kompliceret bliver opgaven.</a:t>
            </a:r>
          </a:p>
          <a:p>
            <a:r>
              <a:rPr lang="da-DK" dirty="0" smtClean="0"/>
              <a:t>Overordnet taler </a:t>
            </a:r>
            <a:r>
              <a:rPr lang="da-DK" dirty="0" err="1" smtClean="0"/>
              <a:t>Butterworth</a:t>
            </a:r>
            <a:r>
              <a:rPr lang="da-DK" dirty="0" smtClean="0"/>
              <a:t> om  færdigheder med hensyn til numeriske fakta, </a:t>
            </a:r>
            <a:r>
              <a:rPr lang="da-DK" dirty="0" err="1" smtClean="0"/>
              <a:t>taloperationer</a:t>
            </a:r>
            <a:r>
              <a:rPr lang="da-DK" dirty="0" smtClean="0"/>
              <a:t> og positionssystemer.</a:t>
            </a:r>
            <a:endParaRPr lang="da-DK" dirty="0" smtClean="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a:t>
            </a:r>
            <a:r>
              <a:rPr lang="da-DK" dirty="0" err="1" smtClean="0"/>
              <a:t>dyskalkuli</a:t>
            </a:r>
            <a:r>
              <a:rPr lang="da-DK" dirty="0" smtClean="0"/>
              <a:t>: Emerson &amp; </a:t>
            </a:r>
            <a:r>
              <a:rPr lang="da-DK" dirty="0" err="1" smtClean="0"/>
              <a:t>Babtie</a:t>
            </a:r>
            <a:endParaRPr lang="da-DK" dirty="0"/>
          </a:p>
        </p:txBody>
      </p:sp>
      <p:sp>
        <p:nvSpPr>
          <p:cNvPr id="3" name="Pladsholder til indhold 2"/>
          <p:cNvSpPr>
            <a:spLocks noGrp="1"/>
          </p:cNvSpPr>
          <p:nvPr>
            <p:ph idx="1"/>
          </p:nvPr>
        </p:nvSpPr>
        <p:spPr/>
        <p:txBody>
          <a:bodyPr>
            <a:normAutofit fontScale="70000" lnSpcReduction="20000"/>
          </a:bodyPr>
          <a:lstStyle/>
          <a:p>
            <a:pPr>
              <a:buNone/>
            </a:pPr>
            <a:r>
              <a:rPr lang="da-DK" dirty="0" smtClean="0"/>
              <a:t>JAN </a:t>
            </a:r>
            <a:r>
              <a:rPr lang="da-DK" dirty="0" smtClean="0"/>
              <a:t>EMERSON OG PATRICIA BABTIE: THE DYSCALCULIA ASSESSMENT (DYSKALKULI-VURDERINGEN) </a:t>
            </a:r>
            <a:endParaRPr lang="da-DK" dirty="0" smtClean="0"/>
          </a:p>
          <a:p>
            <a:r>
              <a:rPr lang="da-DK" dirty="0" smtClean="0"/>
              <a:t>Emerson </a:t>
            </a:r>
            <a:r>
              <a:rPr lang="da-DK" dirty="0" smtClean="0"/>
              <a:t>og </a:t>
            </a:r>
            <a:r>
              <a:rPr lang="da-DK" dirty="0" err="1" smtClean="0"/>
              <a:t>Babtie</a:t>
            </a:r>
            <a:r>
              <a:rPr lang="da-DK" dirty="0" smtClean="0"/>
              <a:t> læner </a:t>
            </a:r>
            <a:r>
              <a:rPr lang="da-DK" dirty="0" smtClean="0"/>
              <a:t>sig op ad </a:t>
            </a:r>
            <a:r>
              <a:rPr lang="da-DK" dirty="0" err="1" smtClean="0"/>
              <a:t>Butterworths</a:t>
            </a:r>
            <a:r>
              <a:rPr lang="da-DK" dirty="0" smtClean="0"/>
              <a:t> perspektiv på </a:t>
            </a:r>
            <a:r>
              <a:rPr lang="da-DK" dirty="0" err="1" smtClean="0"/>
              <a:t>dyskalkuli</a:t>
            </a:r>
            <a:r>
              <a:rPr lang="da-DK" dirty="0" smtClean="0"/>
              <a:t> </a:t>
            </a:r>
            <a:r>
              <a:rPr lang="da-DK" dirty="0" smtClean="0"/>
              <a:t>og anbefaler, at man kan starte med </a:t>
            </a:r>
            <a:r>
              <a:rPr lang="da-DK" dirty="0" err="1" smtClean="0"/>
              <a:t>Butterworth’s</a:t>
            </a:r>
            <a:r>
              <a:rPr lang="da-DK" dirty="0" smtClean="0"/>
              <a:t> screener ved mistanken om </a:t>
            </a:r>
            <a:r>
              <a:rPr lang="da-DK" dirty="0" err="1" smtClean="0"/>
              <a:t>dyskalkuli</a:t>
            </a:r>
            <a:r>
              <a:rPr lang="da-DK" dirty="0" smtClean="0"/>
              <a:t>. </a:t>
            </a:r>
            <a:r>
              <a:rPr lang="da-DK" dirty="0" smtClean="0"/>
              <a:t>De </a:t>
            </a:r>
            <a:r>
              <a:rPr lang="da-DK" dirty="0" smtClean="0"/>
              <a:t>fremhæver følgende indikatorer på </a:t>
            </a:r>
            <a:r>
              <a:rPr lang="da-DK" dirty="0" err="1" smtClean="0"/>
              <a:t>dyskalkuli</a:t>
            </a:r>
            <a:r>
              <a:rPr lang="da-DK" dirty="0" smtClean="0"/>
              <a:t>: </a:t>
            </a:r>
          </a:p>
          <a:p>
            <a:r>
              <a:rPr lang="da-DK" dirty="0" smtClean="0"/>
              <a:t>Problemer </a:t>
            </a:r>
            <a:r>
              <a:rPr lang="da-DK" dirty="0" smtClean="0"/>
              <a:t>med at opremse tal uden at benytte objekter til at tælle (fx fingre) </a:t>
            </a:r>
            <a:endParaRPr lang="da-DK" dirty="0" smtClean="0"/>
          </a:p>
          <a:p>
            <a:r>
              <a:rPr lang="da-DK" dirty="0" smtClean="0"/>
              <a:t>Problemer </a:t>
            </a:r>
            <a:r>
              <a:rPr lang="da-DK" dirty="0" smtClean="0"/>
              <a:t>med at give et nogenlunde estimat af mængden af objekter  </a:t>
            </a:r>
            <a:endParaRPr lang="da-DK" dirty="0" smtClean="0"/>
          </a:p>
          <a:p>
            <a:r>
              <a:rPr lang="da-DK" dirty="0" smtClean="0"/>
              <a:t>Problemer </a:t>
            </a:r>
            <a:r>
              <a:rPr lang="da-DK" dirty="0" smtClean="0"/>
              <a:t>med at tælle forlæns og baglæns </a:t>
            </a:r>
            <a:endParaRPr lang="da-DK" dirty="0" smtClean="0"/>
          </a:p>
          <a:p>
            <a:r>
              <a:rPr lang="da-DK" dirty="0" smtClean="0"/>
              <a:t>Problemer </a:t>
            </a:r>
            <a:r>
              <a:rPr lang="da-DK" dirty="0" smtClean="0"/>
              <a:t>med enkle sammenligninger af tal </a:t>
            </a:r>
            <a:endParaRPr lang="da-DK" dirty="0" smtClean="0"/>
          </a:p>
          <a:p>
            <a:r>
              <a:rPr lang="da-DK" dirty="0" smtClean="0"/>
              <a:t>Problemer </a:t>
            </a:r>
            <a:r>
              <a:rPr lang="da-DK" dirty="0" smtClean="0"/>
              <a:t>med at sætte tal i </a:t>
            </a:r>
            <a:r>
              <a:rPr lang="da-DK" dirty="0" smtClean="0"/>
              <a:t>rækkefølge</a:t>
            </a:r>
          </a:p>
          <a:p>
            <a:r>
              <a:rPr lang="da-DK" dirty="0" smtClean="0"/>
              <a:t>Problemer </a:t>
            </a:r>
            <a:r>
              <a:rPr lang="da-DK" dirty="0" smtClean="0"/>
              <a:t>med simple regnestykker (plus, minus, gange og division)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a:t>
            </a:r>
            <a:r>
              <a:rPr lang="da-DK" dirty="0" err="1" smtClean="0"/>
              <a:t>dyskalkuli</a:t>
            </a:r>
            <a:r>
              <a:rPr lang="da-DK" dirty="0" smtClean="0"/>
              <a:t>: </a:t>
            </a:r>
            <a:r>
              <a:rPr lang="da-DK" dirty="0" smtClean="0"/>
              <a:t>Emerson &amp; </a:t>
            </a:r>
            <a:r>
              <a:rPr lang="da-DK" dirty="0" err="1" smtClean="0"/>
              <a:t>Babtie</a:t>
            </a:r>
            <a:endParaRPr lang="da-DK" dirty="0"/>
          </a:p>
        </p:txBody>
      </p:sp>
      <p:sp>
        <p:nvSpPr>
          <p:cNvPr id="3" name="Pladsholder til indhold 2"/>
          <p:cNvSpPr>
            <a:spLocks noGrp="1"/>
          </p:cNvSpPr>
          <p:nvPr>
            <p:ph idx="1"/>
          </p:nvPr>
        </p:nvSpPr>
        <p:spPr/>
        <p:txBody>
          <a:bodyPr>
            <a:normAutofit/>
          </a:bodyPr>
          <a:lstStyle/>
          <a:p>
            <a:r>
              <a:rPr lang="da-DK" dirty="0" smtClean="0"/>
              <a:t>Emerson &amp; </a:t>
            </a:r>
            <a:r>
              <a:rPr lang="da-DK" dirty="0" err="1" smtClean="0"/>
              <a:t>Babties</a:t>
            </a:r>
            <a:r>
              <a:rPr lang="da-DK" dirty="0" smtClean="0"/>
              <a:t> </a:t>
            </a:r>
            <a:r>
              <a:rPr lang="da-DK" dirty="0" err="1" smtClean="0"/>
              <a:t>dyskalkuli-vurdering</a:t>
            </a:r>
            <a:r>
              <a:rPr lang="da-DK" dirty="0" smtClean="0"/>
              <a:t> (</a:t>
            </a:r>
            <a:r>
              <a:rPr lang="da-DK" dirty="0" err="1" smtClean="0"/>
              <a:t>Dyscalculia</a:t>
            </a:r>
            <a:r>
              <a:rPr lang="da-DK" dirty="0" smtClean="0"/>
              <a:t> </a:t>
            </a:r>
            <a:r>
              <a:rPr lang="da-DK" dirty="0" err="1" smtClean="0"/>
              <a:t>Assessment</a:t>
            </a:r>
            <a:r>
              <a:rPr lang="da-DK" dirty="0" smtClean="0"/>
              <a:t>) er særlig anvendelig, hvis der er markant diskrepans mellem barnets generelle intellektuelle niveau og dets regnefærdigheder. </a:t>
            </a:r>
            <a:endParaRPr lang="da-DK" dirty="0" smtClean="0"/>
          </a:p>
          <a:p>
            <a:r>
              <a:rPr lang="da-DK" dirty="0" smtClean="0"/>
              <a:t>De </a:t>
            </a:r>
            <a:r>
              <a:rPr lang="da-DK" dirty="0" smtClean="0"/>
              <a:t>understreger, at vurderingen ikke kan bruges til at diagnosticere en tilstand.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Diagnosticering af </a:t>
            </a:r>
            <a:r>
              <a:rPr lang="da-DK" dirty="0" err="1" smtClean="0"/>
              <a:t>dyskalkuli</a:t>
            </a:r>
            <a:r>
              <a:rPr lang="da-DK" dirty="0" smtClean="0"/>
              <a:t>: </a:t>
            </a:r>
            <a:r>
              <a:rPr lang="da-DK" dirty="0" err="1" smtClean="0"/>
              <a:t>McCarthie</a:t>
            </a:r>
            <a:r>
              <a:rPr lang="da-DK" dirty="0" smtClean="0"/>
              <a:t>, Hesse &amp; </a:t>
            </a:r>
            <a:r>
              <a:rPr lang="da-DK" dirty="0" err="1" smtClean="0"/>
              <a:t>Gilham</a:t>
            </a:r>
            <a:endParaRPr lang="da-DK" dirty="0"/>
          </a:p>
        </p:txBody>
      </p:sp>
      <p:sp>
        <p:nvSpPr>
          <p:cNvPr id="3" name="Pladsholder til indhold 2"/>
          <p:cNvSpPr>
            <a:spLocks noGrp="1"/>
          </p:cNvSpPr>
          <p:nvPr>
            <p:ph idx="1"/>
          </p:nvPr>
        </p:nvSpPr>
        <p:spPr/>
        <p:txBody>
          <a:bodyPr>
            <a:normAutofit fontScale="70000" lnSpcReduction="20000"/>
          </a:bodyPr>
          <a:lstStyle/>
          <a:p>
            <a:pPr>
              <a:buNone/>
            </a:pPr>
            <a:r>
              <a:rPr lang="da-DK" dirty="0" smtClean="0"/>
              <a:t>COLIN MCCARTHY, KEN HESSE &amp; BILL GILHAM: BASIC NUMBER SCREENING TEST  </a:t>
            </a:r>
            <a:endParaRPr lang="da-DK" dirty="0" smtClean="0"/>
          </a:p>
          <a:p>
            <a:r>
              <a:rPr lang="da-DK" dirty="0" smtClean="0"/>
              <a:t>Emerson </a:t>
            </a:r>
            <a:r>
              <a:rPr lang="da-DK" dirty="0" smtClean="0"/>
              <a:t>og </a:t>
            </a:r>
            <a:r>
              <a:rPr lang="da-DK" dirty="0" err="1" smtClean="0"/>
              <a:t>Babtie</a:t>
            </a:r>
            <a:r>
              <a:rPr lang="da-DK" dirty="0" smtClean="0"/>
              <a:t> (2010) anbefaler denne test til </a:t>
            </a:r>
            <a:r>
              <a:rPr lang="da-DK" b="1" dirty="0" smtClean="0"/>
              <a:t>diagnosticering</a:t>
            </a:r>
            <a:r>
              <a:rPr lang="da-DK" dirty="0" smtClean="0"/>
              <a:t>. </a:t>
            </a:r>
            <a:endParaRPr lang="da-DK" dirty="0" smtClean="0"/>
          </a:p>
          <a:p>
            <a:r>
              <a:rPr lang="da-DK" dirty="0" smtClean="0"/>
              <a:t>Testen </a:t>
            </a:r>
            <a:r>
              <a:rPr lang="da-DK" dirty="0" smtClean="0"/>
              <a:t>er ifølge forfatterne en hurtig og pålidelig vurdering af børns </a:t>
            </a:r>
            <a:r>
              <a:rPr lang="da-DK" dirty="0" err="1" smtClean="0"/>
              <a:t>talforståelse</a:t>
            </a:r>
            <a:r>
              <a:rPr lang="da-DK" dirty="0" smtClean="0"/>
              <a:t> og -operationer. Formålet er at finde frem til de børn, som har behov for støtte. </a:t>
            </a:r>
            <a:endParaRPr lang="da-DK" dirty="0" smtClean="0"/>
          </a:p>
          <a:p>
            <a:r>
              <a:rPr lang="da-DK" dirty="0" smtClean="0"/>
              <a:t>Testen </a:t>
            </a:r>
            <a:r>
              <a:rPr lang="da-DK" dirty="0" smtClean="0"/>
              <a:t>er baseret på den nationale undervisningsplan (Storbritannien) for 1.-5. klassetrin, hvilket også er målgruppen for testen (ca. 5-12 år). </a:t>
            </a:r>
            <a:endParaRPr lang="da-DK" dirty="0" smtClean="0"/>
          </a:p>
          <a:p>
            <a:r>
              <a:rPr lang="da-DK" dirty="0" smtClean="0"/>
              <a:t>Testen </a:t>
            </a:r>
            <a:r>
              <a:rPr lang="da-DK" dirty="0" smtClean="0"/>
              <a:t>leveres mundtligt, så den kan fokusere på elevernes regnefærdigheder snarere end på deres læsefærdigheder. Ifølge forfatterne er den derfor ideel til børn med læsevanskeligheder samt de yngste børn. </a:t>
            </a:r>
            <a:endParaRPr lang="da-DK" dirty="0" smtClean="0"/>
          </a:p>
          <a:p>
            <a:r>
              <a:rPr lang="da-DK" dirty="0" smtClean="0"/>
              <a:t>Testen </a:t>
            </a:r>
            <a:r>
              <a:rPr lang="da-DK" dirty="0" smtClean="0"/>
              <a:t>er udformet, så den let og hurtigt kan udføres samt revurderes senere for at vurdere elevens fremskridt.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Screening af matematikvanskeligheder</a:t>
            </a:r>
            <a:endParaRPr lang="da-DK" dirty="0"/>
          </a:p>
        </p:txBody>
      </p:sp>
      <p:sp>
        <p:nvSpPr>
          <p:cNvPr id="3" name="Pladsholder til indhold 2"/>
          <p:cNvSpPr>
            <a:spLocks noGrp="1"/>
          </p:cNvSpPr>
          <p:nvPr>
            <p:ph idx="1"/>
          </p:nvPr>
        </p:nvSpPr>
        <p:spPr/>
        <p:txBody>
          <a:bodyPr>
            <a:normAutofit fontScale="85000" lnSpcReduction="10000"/>
          </a:bodyPr>
          <a:lstStyle/>
          <a:p>
            <a:pPr>
              <a:buNone/>
            </a:pPr>
            <a:r>
              <a:rPr lang="da-DK" dirty="0" smtClean="0"/>
              <a:t>Fokus for denne fremstilling ligger på </a:t>
            </a:r>
            <a:r>
              <a:rPr lang="da-DK" dirty="0" err="1" smtClean="0"/>
              <a:t>dyskalkuli</a:t>
            </a:r>
            <a:r>
              <a:rPr lang="da-DK" dirty="0" smtClean="0"/>
              <a:t>. Jeg vil gerne undgå at vikle mig ind i alt for brede forståelser og genstandsfelter i diskussion om, hvorvidt </a:t>
            </a:r>
            <a:r>
              <a:rPr lang="da-DK" dirty="0" err="1" smtClean="0"/>
              <a:t>dyskalkuli</a:t>
            </a:r>
            <a:r>
              <a:rPr lang="da-DK" dirty="0" smtClean="0"/>
              <a:t> kan ses som indlejret i bredere matematikvanskeligheder – eller ej</a:t>
            </a:r>
          </a:p>
          <a:p>
            <a:r>
              <a:rPr lang="da-DK" dirty="0" smtClean="0"/>
              <a:t>Bevæggrunden til at præsentere følgende  matematikscreening af Björn Adler er, at den samtidig bidrager med identifikation af </a:t>
            </a:r>
            <a:r>
              <a:rPr lang="da-DK" dirty="0" err="1" smtClean="0"/>
              <a:t>dyskalkuli</a:t>
            </a:r>
            <a:r>
              <a:rPr lang="da-DK" dirty="0" smtClean="0"/>
              <a:t> og dels er meget udbredt i Danmark</a:t>
            </a:r>
          </a:p>
          <a:p>
            <a:r>
              <a:rPr lang="da-DK" dirty="0" smtClean="0"/>
              <a:t>Desuden kan jeg præsentere resultater fra egen testning med bl.a. Björn Adlers matematikscreening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Björn Adlers matematikscreening</a:t>
            </a:r>
            <a:endParaRPr lang="da-DK" dirty="0"/>
          </a:p>
        </p:txBody>
      </p:sp>
      <p:sp>
        <p:nvSpPr>
          <p:cNvPr id="3" name="Pladsholder til indhold 2"/>
          <p:cNvSpPr>
            <a:spLocks noGrp="1"/>
          </p:cNvSpPr>
          <p:nvPr>
            <p:ph idx="1"/>
          </p:nvPr>
        </p:nvSpPr>
        <p:spPr/>
        <p:txBody>
          <a:bodyPr>
            <a:normAutofit fontScale="62500" lnSpcReduction="20000"/>
          </a:bodyPr>
          <a:lstStyle/>
          <a:p>
            <a:pPr>
              <a:buNone/>
            </a:pPr>
            <a:r>
              <a:rPr lang="da-DK" dirty="0" smtClean="0"/>
              <a:t>BJÖRN ADLER: MATEMATIKSCREENING I-II-III </a:t>
            </a:r>
            <a:endParaRPr lang="da-DK" dirty="0" smtClean="0"/>
          </a:p>
          <a:p>
            <a:r>
              <a:rPr lang="da-DK" dirty="0" err="1" smtClean="0"/>
              <a:t>Bjorn</a:t>
            </a:r>
            <a:r>
              <a:rPr lang="da-DK" dirty="0" smtClean="0"/>
              <a:t> </a:t>
            </a:r>
            <a:r>
              <a:rPr lang="da-DK" dirty="0" smtClean="0"/>
              <a:t>Adlers screeningsmateriale bliver mere og mere udbredt på skoler og hos PPR. En af årsagerne til den store udbredelse af Björn Adlers test kan være, at testen kan foretages af andre end psykologer </a:t>
            </a:r>
            <a:endParaRPr lang="da-DK" dirty="0" smtClean="0"/>
          </a:p>
          <a:p>
            <a:r>
              <a:rPr lang="da-DK" dirty="0" smtClean="0"/>
              <a:t>Adler </a:t>
            </a:r>
            <a:r>
              <a:rPr lang="da-DK" dirty="0" smtClean="0"/>
              <a:t>har udviklet tre forskellige screeninger – Matematikscreening I, II, III – som er målrettet tre forskellige aldersgrupper. Matematikscreening I er målrettet </a:t>
            </a:r>
            <a:r>
              <a:rPr lang="da-DK" dirty="0" smtClean="0"/>
              <a:t>7-9 </a:t>
            </a:r>
            <a:r>
              <a:rPr lang="da-DK" dirty="0" err="1" smtClean="0"/>
              <a:t>årige</a:t>
            </a:r>
            <a:r>
              <a:rPr lang="da-DK" dirty="0" smtClean="0"/>
              <a:t>, </a:t>
            </a:r>
            <a:r>
              <a:rPr lang="da-DK" dirty="0" smtClean="0"/>
              <a:t>Matematikscreening II er målrettet 11-15 </a:t>
            </a:r>
            <a:r>
              <a:rPr lang="da-DK" dirty="0" err="1" smtClean="0"/>
              <a:t>årige</a:t>
            </a:r>
            <a:r>
              <a:rPr lang="da-DK" dirty="0" smtClean="0"/>
              <a:t>, og Matematikscreening III er målrettet personer på 16 år og opefter. </a:t>
            </a:r>
            <a:endParaRPr lang="da-DK" dirty="0" smtClean="0"/>
          </a:p>
          <a:p>
            <a:r>
              <a:rPr lang="da-DK" dirty="0" smtClean="0"/>
              <a:t>Screeningen </a:t>
            </a:r>
            <a:r>
              <a:rPr lang="da-DK" dirty="0" smtClean="0"/>
              <a:t>er ikke standardiseret. </a:t>
            </a:r>
            <a:endParaRPr lang="da-DK" dirty="0" smtClean="0"/>
          </a:p>
          <a:p>
            <a:r>
              <a:rPr lang="da-DK" dirty="0" smtClean="0"/>
              <a:t>Screeningsværktøjet </a:t>
            </a:r>
            <a:r>
              <a:rPr lang="da-DK" dirty="0" smtClean="0"/>
              <a:t>kan bidrage med informationer om forskellige matematiske vanskeligheder i forhold til underliggende kognitive processer, som eleven kan have problemer med. </a:t>
            </a:r>
            <a:endParaRPr lang="da-DK" dirty="0" smtClean="0"/>
          </a:p>
          <a:p>
            <a:r>
              <a:rPr lang="da-DK" dirty="0" smtClean="0"/>
              <a:t>Adler </a:t>
            </a:r>
            <a:r>
              <a:rPr lang="da-DK" dirty="0" smtClean="0"/>
              <a:t>fremhæver vigtigheden af ikke alene at få indblik i det, eleven ikke kan, men også at få indblik i, hvad der ligger bag vanskelighederne for at kunne planlægge eventuelle pædagogiske tiltag</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Björn Adlers matematikscreening</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Screeningen er opbygget som en tjekliste med et begrænset antal opgaver, som alle i en aldersgruppe forventes at kunne klare. Hvis eleven ikke kan klare opgaverne, er det netop funktioner der vedrører opgaverne, der skal undersøges nærmere. </a:t>
            </a:r>
            <a:endParaRPr lang="da-DK" dirty="0" smtClean="0"/>
          </a:p>
          <a:p>
            <a:r>
              <a:rPr lang="da-DK" dirty="0" smtClean="0"/>
              <a:t>Screeningen </a:t>
            </a:r>
            <a:r>
              <a:rPr lang="da-DK" dirty="0" smtClean="0"/>
              <a:t>er bygget op på en måde, så den afdækker forskellige kognitive funktioner såsom praktiske </a:t>
            </a:r>
            <a:r>
              <a:rPr lang="da-DK" dirty="0" smtClean="0"/>
              <a:t>hverdags-opgaver</a:t>
            </a:r>
            <a:r>
              <a:rPr lang="da-DK" dirty="0" smtClean="0"/>
              <a:t>, læse </a:t>
            </a:r>
            <a:r>
              <a:rPr lang="da-DK" dirty="0" err="1" smtClean="0"/>
              <a:t>tid/klokkeslet</a:t>
            </a:r>
            <a:r>
              <a:rPr lang="da-DK" dirty="0" smtClean="0"/>
              <a:t>, læse og skrive tal, talrækker, hukommelse og </a:t>
            </a:r>
            <a:r>
              <a:rPr lang="da-DK" dirty="0" err="1" smtClean="0"/>
              <a:t>planlægningsevner</a:t>
            </a:r>
            <a:r>
              <a:rPr lang="da-DK" dirty="0" smtClean="0"/>
              <a:t>, geometriske figurer osv.  </a:t>
            </a:r>
            <a:endParaRPr lang="da-DK" dirty="0" smtClean="0"/>
          </a:p>
          <a:p>
            <a:r>
              <a:rPr lang="da-DK" dirty="0" smtClean="0"/>
              <a:t>I forlængelse af matematikscreeningen bidrager Adler med </a:t>
            </a:r>
            <a:r>
              <a:rPr lang="da-DK" dirty="0" err="1" smtClean="0"/>
              <a:t>idébogen</a:t>
            </a:r>
            <a:r>
              <a:rPr lang="da-DK" dirty="0" smtClean="0"/>
              <a:t> Kognitiv træning i matematik, som rummer opgaveeksempler og øvelser, der kan arbejdes med, efter at eleven har gennemgået matematikscreeningen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Dyskalkuli</a:t>
            </a:r>
            <a:r>
              <a:rPr lang="da-DK" dirty="0" smtClean="0"/>
              <a:t> i historisk perspektiv</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a:t>Den medicinske forskning har været det første område til at præge teorier om </a:t>
            </a:r>
            <a:r>
              <a:rPr lang="da-DK" dirty="0" err="1"/>
              <a:t>dyskalkuli</a:t>
            </a:r>
            <a:r>
              <a:rPr lang="da-DK" dirty="0"/>
              <a:t>, og denne forskning indeholder fortsat synspunkter af stor betydning. I starten af 1900-tallet begyndte neurologer at interessere sig for personer med skader i venstre </a:t>
            </a:r>
            <a:r>
              <a:rPr lang="da-DK" dirty="0" smtClean="0"/>
              <a:t>hemisfære, </a:t>
            </a:r>
            <a:r>
              <a:rPr lang="da-DK" dirty="0"/>
              <a:t>da det viste sig, at disse personer havde store vanskeligheder med tal, uden at der viste sig sproglige forstyrrelser. Med denne interesse opstod teorien om et særligt regne- eller </a:t>
            </a:r>
            <a:r>
              <a:rPr lang="da-DK" dirty="0" err="1"/>
              <a:t>talcenter</a:t>
            </a:r>
            <a:r>
              <a:rPr lang="da-DK" dirty="0"/>
              <a:t> i hjernen. </a:t>
            </a:r>
          </a:p>
          <a:p>
            <a:r>
              <a:rPr lang="da-DK" dirty="0"/>
              <a:t>Teorien blev afvist af andre (heriblandt Alexander </a:t>
            </a:r>
            <a:r>
              <a:rPr lang="da-DK" dirty="0" err="1" smtClean="0"/>
              <a:t>Luria</a:t>
            </a:r>
            <a:r>
              <a:rPr lang="da-DK" dirty="0" smtClean="0"/>
              <a:t>), </a:t>
            </a:r>
            <a:r>
              <a:rPr lang="da-DK" dirty="0"/>
              <a:t>der mente, at der var tale om mere komplekse forbindelser, og at vanskeligheder med tal skal findes i forskellige regioner i </a:t>
            </a:r>
            <a:r>
              <a:rPr lang="da-DK" dirty="0" smtClean="0"/>
              <a:t>hjernen. </a:t>
            </a:r>
          </a:p>
          <a:p>
            <a:r>
              <a:rPr lang="da-DK" dirty="0" smtClean="0"/>
              <a:t>Dette </a:t>
            </a:r>
            <a:r>
              <a:rPr lang="da-DK" dirty="0"/>
              <a:t>er fortsat en aktuel debat.</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Undersøgelse af ”</a:t>
            </a:r>
            <a:r>
              <a:rPr lang="da-DK" dirty="0" err="1" smtClean="0"/>
              <a:t>Sølvtal</a:t>
            </a:r>
            <a:r>
              <a:rPr lang="da-DK" dirty="0" smtClean="0"/>
              <a:t>”</a:t>
            </a:r>
            <a:endParaRPr lang="da-DK" dirty="0"/>
          </a:p>
        </p:txBody>
      </p:sp>
      <p:sp>
        <p:nvSpPr>
          <p:cNvPr id="3" name="Pladsholder til indhold 2"/>
          <p:cNvSpPr>
            <a:spLocks noGrp="1"/>
          </p:cNvSpPr>
          <p:nvPr>
            <p:ph idx="1"/>
          </p:nvPr>
        </p:nvSpPr>
        <p:spPr/>
        <p:txBody>
          <a:bodyPr>
            <a:normAutofit fontScale="70000" lnSpcReduction="20000"/>
          </a:bodyPr>
          <a:lstStyle/>
          <a:p>
            <a:pPr>
              <a:buNone/>
            </a:pPr>
            <a:r>
              <a:rPr lang="da-DK" dirty="0" smtClean="0"/>
              <a:t>Her præsenteres (dele af) min undersøgelse af en elev, ”</a:t>
            </a:r>
            <a:r>
              <a:rPr lang="da-DK" dirty="0" err="1" smtClean="0"/>
              <a:t>S</a:t>
            </a:r>
            <a:r>
              <a:rPr lang="da-DK" dirty="0" err="1" smtClean="0"/>
              <a:t>ølvtal</a:t>
            </a:r>
            <a:r>
              <a:rPr lang="da-DK" dirty="0" smtClean="0"/>
              <a:t>”, 15 år, med matematikvanskeligheder og mulig </a:t>
            </a:r>
            <a:r>
              <a:rPr lang="da-DK" dirty="0" err="1" smtClean="0"/>
              <a:t>dyskalkuli</a:t>
            </a:r>
            <a:r>
              <a:rPr lang="da-DK" dirty="0" smtClean="0"/>
              <a:t>. Undersøgelsen benyttes bl.a. Björn Adlers matematikscreening II</a:t>
            </a:r>
          </a:p>
          <a:p>
            <a:pPr>
              <a:buNone/>
            </a:pPr>
            <a:r>
              <a:rPr lang="da-DK" b="1" dirty="0" smtClean="0"/>
              <a:t>Samtale mellem undertegnede og </a:t>
            </a:r>
            <a:r>
              <a:rPr lang="da-DK" b="1" dirty="0" err="1" smtClean="0"/>
              <a:t>Sølvtal</a:t>
            </a:r>
            <a:r>
              <a:rPr lang="da-DK" b="1" dirty="0" smtClean="0"/>
              <a:t> umiddelbart inden testning</a:t>
            </a:r>
            <a:endParaRPr lang="da-DK" dirty="0" smtClean="0"/>
          </a:p>
          <a:p>
            <a:r>
              <a:rPr lang="da-DK" dirty="0" err="1" smtClean="0"/>
              <a:t>Sølvtal</a:t>
            </a:r>
            <a:r>
              <a:rPr lang="da-DK" b="1" dirty="0" smtClean="0"/>
              <a:t> </a:t>
            </a:r>
            <a:r>
              <a:rPr lang="da-DK" dirty="0" smtClean="0"/>
              <a:t>fortæller, at hun er under pres for tiden, og har det ikke så godt. </a:t>
            </a:r>
          </a:p>
          <a:p>
            <a:r>
              <a:rPr lang="da-DK" dirty="0" smtClean="0"/>
              <a:t>Hun har en bror med autisme samt to mindre søskende, hvor mor under graviditet og fødsel måtte have omfattende behandling.</a:t>
            </a:r>
          </a:p>
          <a:p>
            <a:r>
              <a:rPr lang="da-DK" dirty="0" smtClean="0"/>
              <a:t>Denne proces har dels lagt ekstra byrder på </a:t>
            </a:r>
            <a:r>
              <a:rPr lang="da-DK" dirty="0" err="1" smtClean="0"/>
              <a:t>Sølvtals</a:t>
            </a:r>
            <a:r>
              <a:rPr lang="da-DK" dirty="0" smtClean="0"/>
              <a:t> skuldre i form af ansvar og stress, hun føler sig måske noget overset og dels savner hun ro.</a:t>
            </a:r>
          </a:p>
          <a:p>
            <a:r>
              <a:rPr lang="da-DK" dirty="0" smtClean="0"/>
              <a:t>Der er aftalt møde med Fronten på Center for Børne- og Ungerådgivning dagen efter om hjælp til hendes stresslignende tilstand.</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Testbatteri</a:t>
            </a:r>
            <a:endParaRPr lang="da-DK" dirty="0"/>
          </a:p>
        </p:txBody>
      </p:sp>
      <p:sp>
        <p:nvSpPr>
          <p:cNvPr id="3" name="Pladsholder til indhold 2"/>
          <p:cNvSpPr>
            <a:spLocks noGrp="1"/>
          </p:cNvSpPr>
          <p:nvPr>
            <p:ph idx="1"/>
          </p:nvPr>
        </p:nvSpPr>
        <p:spPr/>
        <p:txBody>
          <a:bodyPr>
            <a:normAutofit fontScale="77500" lnSpcReduction="20000"/>
          </a:bodyPr>
          <a:lstStyle/>
          <a:p>
            <a:pPr>
              <a:buNone/>
            </a:pPr>
            <a:r>
              <a:rPr lang="da-DK" b="1" dirty="0" smtClean="0"/>
              <a:t>Undersøgelse af </a:t>
            </a:r>
            <a:r>
              <a:rPr lang="da-DK" b="1" dirty="0" err="1" smtClean="0"/>
              <a:t>Sølvtal</a:t>
            </a:r>
            <a:r>
              <a:rPr lang="da-DK" b="1" dirty="0" smtClean="0"/>
              <a:t> med henblik på eventuel </a:t>
            </a:r>
            <a:r>
              <a:rPr lang="da-DK" b="1" dirty="0" err="1" smtClean="0"/>
              <a:t>dyskal-kuli</a:t>
            </a:r>
            <a:r>
              <a:rPr lang="da-DK" b="1" dirty="0" smtClean="0"/>
              <a:t> </a:t>
            </a:r>
            <a:r>
              <a:rPr lang="da-DK" b="1" dirty="0" smtClean="0"/>
              <a:t>og basale regnefærdigheder den 22. september </a:t>
            </a:r>
            <a:r>
              <a:rPr lang="da-DK" b="1" dirty="0" smtClean="0"/>
              <a:t>2016</a:t>
            </a:r>
            <a:endParaRPr lang="da-DK" dirty="0" smtClean="0"/>
          </a:p>
          <a:p>
            <a:r>
              <a:rPr lang="da-DK" dirty="0" smtClean="0"/>
              <a:t>I undersøgelsen er der anvendt følgende test: </a:t>
            </a:r>
          </a:p>
          <a:p>
            <a:pPr lvl="0"/>
            <a:r>
              <a:rPr lang="da-DK" dirty="0" smtClean="0"/>
              <a:t>Egne opgaver i basale </a:t>
            </a:r>
            <a:r>
              <a:rPr lang="da-DK" dirty="0" err="1" smtClean="0"/>
              <a:t>spatiale</a:t>
            </a:r>
            <a:r>
              <a:rPr lang="da-DK" dirty="0" smtClean="0"/>
              <a:t> (2 dimensioner), logiske og matematiske relationer: Størrelse (arealer), længde/omkreds, vægt, varighed af lyde/toner samt metriske (eksemplificeret gennem noder), mængde, højde, tid (</a:t>
            </a:r>
            <a:r>
              <a:rPr lang="da-DK" dirty="0" err="1" smtClean="0"/>
              <a:t>før-efter</a:t>
            </a:r>
            <a:r>
              <a:rPr lang="da-DK" dirty="0" smtClean="0"/>
              <a:t>)</a:t>
            </a:r>
          </a:p>
          <a:p>
            <a:pPr lvl="0"/>
            <a:r>
              <a:rPr lang="da-DK" dirty="0" smtClean="0"/>
              <a:t>Simple, rutineprægede hovedregneopgaver</a:t>
            </a:r>
          </a:p>
          <a:p>
            <a:pPr lvl="0"/>
            <a:r>
              <a:rPr lang="da-DK" dirty="0" smtClean="0"/>
              <a:t>Sammenligning med resultater fra test med MAT 5 (matematikprøve for 5. klasse</a:t>
            </a:r>
            <a:r>
              <a:rPr lang="da-DK" dirty="0" smtClean="0"/>
              <a:t>).</a:t>
            </a:r>
            <a:endParaRPr lang="da-DK" dirty="0" smtClean="0"/>
          </a:p>
          <a:p>
            <a:pPr lvl="0"/>
            <a:r>
              <a:rPr lang="da-DK" dirty="0" smtClean="0"/>
              <a:t>Anvendelse af Adlers ”Matematikscreening II”, 2008</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200" b="1" dirty="0" smtClean="0"/>
              <a:t>Basale </a:t>
            </a:r>
            <a:r>
              <a:rPr lang="da-DK" sz="3200" b="1" dirty="0" err="1" smtClean="0"/>
              <a:t>spatiale</a:t>
            </a:r>
            <a:r>
              <a:rPr lang="da-DK" sz="3200" b="1" dirty="0" smtClean="0"/>
              <a:t>, logiske og matematiske relationer</a:t>
            </a:r>
            <a:br>
              <a:rPr lang="da-DK" sz="3200" b="1" dirty="0" smtClean="0"/>
            </a:br>
            <a:endParaRPr lang="da-DK" sz="3200" dirty="0"/>
          </a:p>
        </p:txBody>
      </p:sp>
      <p:sp>
        <p:nvSpPr>
          <p:cNvPr id="3" name="Pladsholder til indhold 2"/>
          <p:cNvSpPr>
            <a:spLocks noGrp="1"/>
          </p:cNvSpPr>
          <p:nvPr>
            <p:ph idx="1"/>
          </p:nvPr>
        </p:nvSpPr>
        <p:spPr/>
        <p:txBody>
          <a:bodyPr>
            <a:normAutofit fontScale="85000" lnSpcReduction="10000"/>
          </a:bodyPr>
          <a:lstStyle/>
          <a:p>
            <a:pPr>
              <a:buNone/>
            </a:pPr>
            <a:r>
              <a:rPr lang="da-DK" dirty="0" smtClean="0"/>
              <a:t>Der blev benyttet en selvkonstrueret test i basale relationer (Hetmar, 2007, se vedlagte </a:t>
            </a:r>
            <a:r>
              <a:rPr lang="da-DK" dirty="0" err="1" smtClean="0"/>
              <a:t>rådata</a:t>
            </a:r>
            <a:r>
              <a:rPr lang="da-DK" dirty="0" smtClean="0"/>
              <a:t>).</a:t>
            </a:r>
            <a:endParaRPr lang="da-DK" dirty="0" smtClean="0"/>
          </a:p>
          <a:p>
            <a:r>
              <a:rPr lang="da-DK" dirty="0" smtClean="0"/>
              <a:t>Ideen var at teste en hypotese om </a:t>
            </a:r>
            <a:r>
              <a:rPr lang="da-DK" b="1" i="1" dirty="0" err="1" smtClean="0"/>
              <a:t>akalkuli</a:t>
            </a:r>
            <a:r>
              <a:rPr lang="da-DK" dirty="0" smtClean="0"/>
              <a:t>, dvs. total mangel på regnefærdigheder</a:t>
            </a:r>
            <a:r>
              <a:rPr lang="da-DK" b="1" i="1" dirty="0" smtClean="0"/>
              <a:t>, primær </a:t>
            </a:r>
            <a:r>
              <a:rPr lang="da-DK" b="1" i="1" dirty="0" err="1" smtClean="0"/>
              <a:t>talblindhed</a:t>
            </a:r>
            <a:r>
              <a:rPr lang="da-DK" dirty="0" smtClean="0"/>
              <a:t> (manglende </a:t>
            </a:r>
            <a:r>
              <a:rPr lang="da-DK" dirty="0" err="1" smtClean="0"/>
              <a:t>talforståelse</a:t>
            </a:r>
            <a:r>
              <a:rPr lang="da-DK" dirty="0" smtClean="0"/>
              <a:t>) og </a:t>
            </a:r>
            <a:r>
              <a:rPr lang="da-DK" b="1" i="1" dirty="0" err="1" smtClean="0"/>
              <a:t>spatial</a:t>
            </a:r>
            <a:r>
              <a:rPr lang="da-DK" b="1" i="1" dirty="0" smtClean="0"/>
              <a:t> </a:t>
            </a:r>
            <a:r>
              <a:rPr lang="da-DK" b="1" i="1" dirty="0" err="1" smtClean="0"/>
              <a:t>talblindhed</a:t>
            </a:r>
            <a:r>
              <a:rPr lang="da-DK" dirty="0" smtClean="0"/>
              <a:t> (manglende rumlig forståelse og uklar tidsopfattelse). Tillige hvorvidt der bag eventuelle basale manglende håndteringsfærdigheder skulle ligge endnu mere grundlæggende vanskeligheder i opfattelse, proportioner og relationer vedrørende mængder og omfangslogik</a:t>
            </a:r>
            <a:r>
              <a:rPr lang="da-DK" dirty="0" smtClean="0"/>
              <a:t>.</a:t>
            </a:r>
            <a:endParaRPr lang="da-DK" dirty="0" smtClean="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smtClean="0"/>
              <a:t>Basale </a:t>
            </a:r>
            <a:r>
              <a:rPr lang="da-DK" b="1" dirty="0" err="1" smtClean="0"/>
              <a:t>spatiale</a:t>
            </a:r>
            <a:r>
              <a:rPr lang="da-DK" b="1" dirty="0" smtClean="0"/>
              <a:t>, logiske og matematiske relationer</a:t>
            </a:r>
            <a:endParaRPr lang="da-DK" dirty="0"/>
          </a:p>
        </p:txBody>
      </p:sp>
      <p:sp>
        <p:nvSpPr>
          <p:cNvPr id="3" name="Pladsholder til indhold 2"/>
          <p:cNvSpPr>
            <a:spLocks noGrp="1"/>
          </p:cNvSpPr>
          <p:nvPr>
            <p:ph idx="1"/>
          </p:nvPr>
        </p:nvSpPr>
        <p:spPr/>
        <p:txBody>
          <a:bodyPr>
            <a:noAutofit/>
          </a:bodyPr>
          <a:lstStyle/>
          <a:p>
            <a:pPr>
              <a:buNone/>
            </a:pPr>
            <a:r>
              <a:rPr lang="da-DK" sz="1600" dirty="0" smtClean="0"/>
              <a:t>Resultater:</a:t>
            </a:r>
          </a:p>
          <a:p>
            <a:pPr lvl="0"/>
            <a:r>
              <a:rPr lang="da-DK" sz="1600" dirty="0" smtClean="0"/>
              <a:t>Sammenligning af rektangulære og cirkulære figurer samt talmæssige angivelser af arealer (</a:t>
            </a:r>
            <a:r>
              <a:rPr lang="da-DK" sz="1600" dirty="0" err="1" smtClean="0"/>
              <a:t>størst-mindst</a:t>
            </a:r>
            <a:r>
              <a:rPr lang="da-DK" sz="1600" dirty="0" smtClean="0"/>
              <a:t>): Fejlfri.</a:t>
            </a:r>
          </a:p>
          <a:p>
            <a:pPr lvl="0"/>
            <a:r>
              <a:rPr lang="da-DK" sz="1600" dirty="0" smtClean="0"/>
              <a:t>Bedømmelse af omkredslængder i rektangulære, cirkulære, </a:t>
            </a:r>
            <a:r>
              <a:rPr lang="da-DK" sz="1600" dirty="0" err="1" smtClean="0"/>
              <a:t>elipseformede</a:t>
            </a:r>
            <a:r>
              <a:rPr lang="da-DK" sz="1600" dirty="0" smtClean="0"/>
              <a:t>, roterede ellipser og ”halvmåner” (længst): Fejlfri. En enkelt fejl sneg sig ind i bedømmelse af ”amøbelignende” figurer.</a:t>
            </a:r>
          </a:p>
          <a:p>
            <a:pPr lvl="0"/>
            <a:r>
              <a:rPr lang="da-DK" sz="1600" dirty="0" smtClean="0"/>
              <a:t>Vægtrelationer (antal hunde, tons og forskellige genstande): Fejlfri.</a:t>
            </a:r>
          </a:p>
          <a:p>
            <a:pPr lvl="0"/>
            <a:r>
              <a:rPr lang="da-DK" sz="1600" dirty="0" smtClean="0"/>
              <a:t>Længder af rette og krumme linjer (kortest, længst, lige lange) samt talmæssige længdeangivelser: Fejlfri. </a:t>
            </a:r>
          </a:p>
          <a:p>
            <a:pPr lvl="0"/>
            <a:r>
              <a:rPr lang="da-DK" sz="1600" dirty="0" smtClean="0"/>
              <a:t>Som et ekstra check blev hun præsenteret for </a:t>
            </a:r>
            <a:r>
              <a:rPr lang="da-DK" sz="1600" dirty="0" err="1" smtClean="0"/>
              <a:t>Müller-Lyer</a:t>
            </a:r>
            <a:r>
              <a:rPr lang="da-DK" sz="1600" dirty="0" smtClean="0"/>
              <a:t> illusionen, hvor hun reagerede normalt.</a:t>
            </a:r>
          </a:p>
          <a:p>
            <a:pPr lvl="0"/>
            <a:r>
              <a:rPr lang="da-DK" sz="1600" dirty="0" smtClean="0"/>
              <a:t>Varighed af præsenterede toner/lyde (længst, kortest). Indbyrdes varighed af præsenterede metriske slag: Kvart-, ottendedels, trioler og sekstendedelsnoder: Fejlfri. </a:t>
            </a:r>
          </a:p>
          <a:p>
            <a:pPr lvl="0"/>
            <a:r>
              <a:rPr lang="da-DK" sz="1600" dirty="0" smtClean="0"/>
              <a:t>Vurdering af mængder af antal prikker i forskellige </a:t>
            </a:r>
            <a:r>
              <a:rPr lang="da-DK" sz="1600" dirty="0" err="1" smtClean="0"/>
              <a:t>spatiale</a:t>
            </a:r>
            <a:r>
              <a:rPr lang="da-DK" sz="1600" dirty="0" smtClean="0"/>
              <a:t> konfigurationer (flest, færrest, lige mange): Fejlfri.</a:t>
            </a:r>
          </a:p>
          <a:p>
            <a:pPr lvl="0"/>
            <a:r>
              <a:rPr lang="da-DK" sz="1600" dirty="0" smtClean="0"/>
              <a:t>Bedømmelse af højde (højest, lavest): Fejlfri.</a:t>
            </a:r>
          </a:p>
          <a:p>
            <a:pPr lvl="0"/>
            <a:r>
              <a:rPr lang="da-DK" sz="1600" dirty="0" smtClean="0"/>
              <a:t>Tidspunkt (tidligst, senest) vurderet ud fra analoge viser-stillinger. Her opfattede hun kl. 2. som senest, det vil sige nat, og kl. 6 som tidligst om morgenen. Givet denne fortolkning er svaret korrekt</a:t>
            </a:r>
            <a:r>
              <a:rPr lang="da-DK" sz="1600" dirty="0" smtClean="0"/>
              <a:t>.</a:t>
            </a:r>
            <a:endParaRPr lang="da-DK" sz="1600" dirty="0" smtClean="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2800" dirty="0" smtClean="0"/>
              <a:t>Matematikvurdering ud fra ”Matematikscreening II”</a:t>
            </a:r>
            <a:br>
              <a:rPr lang="da-DK" sz="2800" dirty="0" smtClean="0"/>
            </a:br>
            <a:endParaRPr lang="da-DK" sz="2800" dirty="0"/>
          </a:p>
        </p:txBody>
      </p:sp>
      <p:sp>
        <p:nvSpPr>
          <p:cNvPr id="3" name="Pladsholder til indhold 2"/>
          <p:cNvSpPr>
            <a:spLocks noGrp="1"/>
          </p:cNvSpPr>
          <p:nvPr>
            <p:ph idx="1"/>
          </p:nvPr>
        </p:nvSpPr>
        <p:spPr/>
        <p:txBody>
          <a:bodyPr>
            <a:noAutofit/>
          </a:bodyPr>
          <a:lstStyle/>
          <a:p>
            <a:pPr>
              <a:buNone/>
            </a:pPr>
            <a:r>
              <a:rPr lang="da-DK" sz="1800" dirty="0" smtClean="0"/>
              <a:t>Bjørn Adlers ”</a:t>
            </a:r>
            <a:r>
              <a:rPr lang="da-DK" sz="1800" b="1" dirty="0" smtClean="0"/>
              <a:t>Matematikscreening</a:t>
            </a:r>
            <a:r>
              <a:rPr lang="da-DK" sz="1800" dirty="0" smtClean="0"/>
              <a:t> II” (2008) for 11-15 </a:t>
            </a:r>
            <a:r>
              <a:rPr lang="da-DK" sz="1800" dirty="0" err="1" smtClean="0"/>
              <a:t>årige</a:t>
            </a:r>
            <a:r>
              <a:rPr lang="da-DK" sz="1800" dirty="0" smtClean="0"/>
              <a:t> benyttes. Den består af følgende 16 sæt opgaver (jævnfør vedhæftede </a:t>
            </a:r>
            <a:r>
              <a:rPr lang="da-DK" sz="1800" dirty="0" err="1" smtClean="0"/>
              <a:t>rådata</a:t>
            </a:r>
            <a:r>
              <a:rPr lang="da-DK" sz="1800" dirty="0" smtClean="0"/>
              <a:t>)</a:t>
            </a:r>
            <a:endParaRPr lang="da-DK" sz="1800" dirty="0" smtClean="0"/>
          </a:p>
          <a:p>
            <a:r>
              <a:rPr lang="da-DK" sz="1800" b="1" dirty="0" smtClean="0"/>
              <a:t>I. 	Læs </a:t>
            </a:r>
            <a:r>
              <a:rPr lang="da-DK" sz="1800" b="1" dirty="0" smtClean="0"/>
              <a:t>højt</a:t>
            </a:r>
            <a:endParaRPr lang="da-DK" sz="1800" dirty="0" smtClean="0"/>
          </a:p>
          <a:p>
            <a:r>
              <a:rPr lang="da-DK" sz="1800" dirty="0" err="1" smtClean="0"/>
              <a:t>Sølvtal</a:t>
            </a:r>
            <a:r>
              <a:rPr lang="da-DK" sz="1800" dirty="0" smtClean="0"/>
              <a:t> bliver bedt om at læse 2-5 </a:t>
            </a:r>
            <a:r>
              <a:rPr lang="da-DK" sz="1800" dirty="0" err="1" smtClean="0"/>
              <a:t>cifrede</a:t>
            </a:r>
            <a:r>
              <a:rPr lang="da-DK" sz="1800" dirty="0" smtClean="0"/>
              <a:t> tal højt. Alle opgaver, inkl. dem med nul, læses korrekt.</a:t>
            </a:r>
          </a:p>
          <a:p>
            <a:r>
              <a:rPr lang="da-DK" sz="1800" dirty="0" smtClean="0"/>
              <a:t> </a:t>
            </a:r>
            <a:r>
              <a:rPr lang="da-DK" sz="1800" b="1" dirty="0" smtClean="0"/>
              <a:t>II</a:t>
            </a:r>
            <a:r>
              <a:rPr lang="da-DK" sz="1800" b="1" dirty="0" smtClean="0"/>
              <a:t>.   	Skriv</a:t>
            </a:r>
            <a:endParaRPr lang="da-DK" sz="1800" dirty="0" smtClean="0"/>
          </a:p>
          <a:p>
            <a:r>
              <a:rPr lang="da-DK" sz="1800" dirty="0" smtClean="0"/>
              <a:t> </a:t>
            </a:r>
            <a:r>
              <a:rPr lang="da-DK" sz="1800" dirty="0" smtClean="0"/>
              <a:t>2-5 </a:t>
            </a:r>
            <a:r>
              <a:rPr lang="da-DK" sz="1800" dirty="0" err="1" smtClean="0"/>
              <a:t>cifrede</a:t>
            </a:r>
            <a:r>
              <a:rPr lang="da-DK" sz="1800" dirty="0" smtClean="0"/>
              <a:t> tal læses højt af </a:t>
            </a:r>
            <a:r>
              <a:rPr lang="da-DK" sz="1800" dirty="0" err="1" smtClean="0"/>
              <a:t>ut</a:t>
            </a:r>
            <a:r>
              <a:rPr lang="da-DK" sz="1800" dirty="0" smtClean="0"/>
              <a:t>., og hun får til opgave at skrive dem ned. </a:t>
            </a:r>
            <a:r>
              <a:rPr lang="da-DK" sz="1800" dirty="0" err="1" smtClean="0"/>
              <a:t>Sølvtal</a:t>
            </a:r>
            <a:r>
              <a:rPr lang="da-DK" sz="1800" dirty="0" smtClean="0"/>
              <a:t> skriver med venstre hånd, og kuglepennen holdes med ”</a:t>
            </a:r>
            <a:r>
              <a:rPr lang="da-DK" sz="1800" dirty="0" err="1" smtClean="0"/>
              <a:t>klofatning</a:t>
            </a:r>
            <a:r>
              <a:rPr lang="da-DK" sz="1800" dirty="0" smtClean="0"/>
              <a:t>”. Præstationen er fejlfri.</a:t>
            </a:r>
          </a:p>
          <a:p>
            <a:r>
              <a:rPr lang="da-DK" sz="1800" dirty="0" smtClean="0"/>
              <a:t> </a:t>
            </a:r>
            <a:r>
              <a:rPr lang="da-DK" sz="1800" b="1" dirty="0" smtClean="0"/>
              <a:t>III</a:t>
            </a:r>
            <a:r>
              <a:rPr lang="da-DK" sz="1800" b="1" dirty="0" smtClean="0"/>
              <a:t>. 	Kopier geometrisk figur A</a:t>
            </a:r>
            <a:endParaRPr lang="da-DK" sz="1800" dirty="0" smtClean="0"/>
          </a:p>
          <a:p>
            <a:r>
              <a:rPr lang="da-DK" sz="1800" dirty="0" smtClean="0"/>
              <a:t> </a:t>
            </a:r>
            <a:r>
              <a:rPr lang="da-DK" sz="1800" dirty="0" smtClean="0"/>
              <a:t>Her </a:t>
            </a:r>
            <a:r>
              <a:rPr lang="da-DK" sz="1800" dirty="0" smtClean="0"/>
              <a:t>går opgaven ud på at kopiere en geometrisk figur (fra </a:t>
            </a:r>
            <a:r>
              <a:rPr lang="da-DK" sz="1800" dirty="0" err="1" smtClean="0"/>
              <a:t>Rey-Osterrieth</a:t>
            </a:r>
            <a:r>
              <a:rPr lang="da-DK" sz="1800" dirty="0" smtClean="0"/>
              <a:t>) lige under den trykte version.</a:t>
            </a:r>
          </a:p>
          <a:p>
            <a:r>
              <a:rPr lang="da-DK" sz="1800" dirty="0" err="1" smtClean="0"/>
              <a:t>Sølvtal</a:t>
            </a:r>
            <a:r>
              <a:rPr lang="da-DK" sz="1800" dirty="0" smtClean="0"/>
              <a:t> starter med at gengive figurens helhedstræk, hvorefter detaljerne tilføjes. </a:t>
            </a:r>
          </a:p>
          <a:p>
            <a:r>
              <a:rPr lang="da-DK" sz="1800" dirty="0" smtClean="0"/>
              <a:t>Proportioner og størrelse stemmer med originalens. Størrelse og form er korrekt.</a:t>
            </a:r>
          </a:p>
          <a:p>
            <a:r>
              <a:rPr lang="da-DK" sz="1800" dirty="0" smtClean="0"/>
              <a:t>Hun har ingen problemer med at kopiere. Hun arbejder hurtigt og samtidig omhyggeligt, hvilket åbenbart ikke kræver nævneværdig udholdenhed fra hendes side</a:t>
            </a:r>
            <a:r>
              <a:rPr lang="da-DK" sz="1800" dirty="0" smtClean="0"/>
              <a:t>.</a:t>
            </a:r>
            <a:endParaRPr lang="da-DK" sz="1800" dirty="0" smtClean="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Matematikvurdering ud fra ”Matematikscreening II”</a:t>
            </a:r>
            <a:endParaRPr lang="da-DK" dirty="0"/>
          </a:p>
        </p:txBody>
      </p:sp>
      <p:sp>
        <p:nvSpPr>
          <p:cNvPr id="3" name="Pladsholder til indhold 2"/>
          <p:cNvSpPr>
            <a:spLocks noGrp="1"/>
          </p:cNvSpPr>
          <p:nvPr>
            <p:ph idx="1"/>
          </p:nvPr>
        </p:nvSpPr>
        <p:spPr/>
        <p:txBody>
          <a:bodyPr>
            <a:normAutofit fontScale="62500" lnSpcReduction="20000"/>
          </a:bodyPr>
          <a:lstStyle/>
          <a:p>
            <a:r>
              <a:rPr lang="da-DK" b="1" dirty="0" smtClean="0"/>
              <a:t>IV.  	Regn baglæns med 4 fra 50 og ned</a:t>
            </a:r>
            <a:endParaRPr lang="da-DK" dirty="0" smtClean="0"/>
          </a:p>
          <a:p>
            <a:r>
              <a:rPr lang="da-DK" dirty="0" smtClean="0"/>
              <a:t> </a:t>
            </a:r>
            <a:r>
              <a:rPr lang="da-DK" dirty="0" err="1" smtClean="0"/>
              <a:t>Sølvtal</a:t>
            </a:r>
            <a:r>
              <a:rPr lang="da-DK" dirty="0" smtClean="0"/>
              <a:t> </a:t>
            </a:r>
            <a:r>
              <a:rPr lang="da-DK" dirty="0" smtClean="0"/>
              <a:t>bliver sat til at regne baglæns med 4 fra 50 og ned. Mens hun stønner ved tanken gentager jeg kort instruktionen (som hun imidlertid havde forstået). Det var derfor hun stønnede). Så hun forstår princippet og klarer alle opgaverne, inkl. </a:t>
            </a:r>
            <a:r>
              <a:rPr lang="da-DK" dirty="0" err="1" smtClean="0"/>
              <a:t>tier-overgangene</a:t>
            </a:r>
            <a:r>
              <a:rPr lang="da-DK" dirty="0" smtClean="0"/>
              <a:t> fejlfrit.</a:t>
            </a:r>
          </a:p>
          <a:p>
            <a:r>
              <a:rPr lang="da-DK" dirty="0" smtClean="0"/>
              <a:t> </a:t>
            </a:r>
            <a:r>
              <a:rPr lang="da-DK" b="1" dirty="0" smtClean="0"/>
              <a:t>V</a:t>
            </a:r>
            <a:r>
              <a:rPr lang="da-DK" b="1" dirty="0" smtClean="0"/>
              <a:t>.   	Regn </a:t>
            </a:r>
            <a:r>
              <a:rPr lang="da-DK" b="1" dirty="0" err="1" smtClean="0"/>
              <a:t>ASMD-stykker</a:t>
            </a:r>
            <a:endParaRPr lang="da-DK" dirty="0" smtClean="0"/>
          </a:p>
          <a:p>
            <a:r>
              <a:rPr lang="da-DK" dirty="0" smtClean="0"/>
              <a:t> </a:t>
            </a:r>
            <a:r>
              <a:rPr lang="da-DK" dirty="0" smtClean="0"/>
              <a:t>Opgaverne </a:t>
            </a:r>
            <a:r>
              <a:rPr lang="da-DK" dirty="0" smtClean="0"/>
              <a:t>består i 2 additions-, 2 subtraktions- og 2 multiplikationsopgaver. Trods det at hun løser alle opgaver på nær en korrekt udbryder hun: ”Jeg fucker med </a:t>
            </a:r>
            <a:r>
              <a:rPr lang="da-DK" dirty="0" err="1" smtClean="0"/>
              <a:t>minustal</a:t>
            </a:r>
            <a:r>
              <a:rPr lang="da-DK" dirty="0" smtClean="0"/>
              <a:t>”. Hun opgiver at løse 6x7 og siger: ”Jeg kan hverken 6 eller 7 tabellen”. Hendes kommentar afslører et korrekt indblik i løsningsmetoden. Så selv om hun forstår princippet, kan hun kun løse multiplikationsopgaver, som formentlig er automatiserede. </a:t>
            </a:r>
          </a:p>
          <a:p>
            <a:r>
              <a:rPr lang="da-DK" dirty="0" smtClean="0"/>
              <a:t>Undervejs tæller hun på fingrene, men søger ikke hjælp. Og hun forsøger ej heller skriftligt at stille opgaverne op</a:t>
            </a:r>
            <a:r>
              <a:rPr lang="da-DK" dirty="0" smtClean="0"/>
              <a:t>.</a:t>
            </a:r>
            <a:endParaRPr lang="da-DK" dirty="0" smtClean="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Matematikvurdering ud fra ”Matematikscreening II”</a:t>
            </a:r>
            <a:endParaRPr lang="da-DK" dirty="0"/>
          </a:p>
        </p:txBody>
      </p:sp>
      <p:sp>
        <p:nvSpPr>
          <p:cNvPr id="3" name="Pladsholder til indhold 2"/>
          <p:cNvSpPr>
            <a:spLocks noGrp="1"/>
          </p:cNvSpPr>
          <p:nvPr>
            <p:ph idx="1"/>
          </p:nvPr>
        </p:nvSpPr>
        <p:spPr/>
        <p:txBody>
          <a:bodyPr>
            <a:normAutofit fontScale="70000" lnSpcReduction="20000"/>
          </a:bodyPr>
          <a:lstStyle/>
          <a:p>
            <a:r>
              <a:rPr lang="da-DK" b="1" dirty="0" smtClean="0"/>
              <a:t>VI.  	Hvilke tal er størst</a:t>
            </a:r>
            <a:endParaRPr lang="da-DK" dirty="0" smtClean="0"/>
          </a:p>
          <a:p>
            <a:r>
              <a:rPr lang="da-DK" dirty="0" smtClean="0"/>
              <a:t> </a:t>
            </a:r>
            <a:r>
              <a:rPr lang="da-DK" dirty="0" smtClean="0"/>
              <a:t>Hun </a:t>
            </a:r>
            <a:r>
              <a:rPr lang="da-DK" dirty="0" smtClean="0"/>
              <a:t>skal afgøre hvilke tal i 2-4 </a:t>
            </a:r>
            <a:r>
              <a:rPr lang="da-DK" dirty="0" err="1" smtClean="0"/>
              <a:t>cifrede</a:t>
            </a:r>
            <a:r>
              <a:rPr lang="da-DK" dirty="0" smtClean="0"/>
              <a:t> </a:t>
            </a:r>
            <a:r>
              <a:rPr lang="da-DK" dirty="0" err="1" smtClean="0"/>
              <a:t>talpar</a:t>
            </a:r>
            <a:r>
              <a:rPr lang="da-DK" dirty="0" smtClean="0"/>
              <a:t>, der er størst. Hun forstår princippet, løser alle opgaverne korrekt og behøver ikke et eksempel eller ny instruktion.</a:t>
            </a:r>
          </a:p>
          <a:p>
            <a:r>
              <a:rPr lang="da-DK" dirty="0" smtClean="0"/>
              <a:t> </a:t>
            </a:r>
            <a:r>
              <a:rPr lang="da-DK" b="1" dirty="0" smtClean="0"/>
              <a:t>VII</a:t>
            </a:r>
            <a:r>
              <a:rPr lang="da-DK" b="1" dirty="0" smtClean="0"/>
              <a:t>. 	Tegn geometrisk figur A efter hukommelsen</a:t>
            </a:r>
            <a:endParaRPr lang="da-DK" dirty="0" smtClean="0"/>
          </a:p>
          <a:p>
            <a:r>
              <a:rPr lang="da-DK" dirty="0" smtClean="0"/>
              <a:t> </a:t>
            </a:r>
            <a:r>
              <a:rPr lang="da-DK" dirty="0" smtClean="0"/>
              <a:t>Også </a:t>
            </a:r>
            <a:r>
              <a:rPr lang="da-DK" dirty="0" smtClean="0"/>
              <a:t>i den senere gengivelse af figur A starter hun med helhedstrækkene.  Venstre del af helhedsstrukturen (en bue) mangler, hvilket hun synes klar over, men kan ikke komme på det. Desuden har en detalje (et ”flag”) skiftet plads, og der mangler et element i en anden detalje (”tv-antenne”) mangler.</a:t>
            </a:r>
          </a:p>
          <a:p>
            <a:r>
              <a:rPr lang="da-DK" dirty="0" smtClean="0"/>
              <a:t> </a:t>
            </a:r>
            <a:r>
              <a:rPr lang="da-DK" b="1" dirty="0" smtClean="0"/>
              <a:t>VIII</a:t>
            </a:r>
            <a:r>
              <a:rPr lang="da-DK" b="1" dirty="0" smtClean="0"/>
              <a:t>. 	Sæt rigtigt ciffer/tal i regneopgaven</a:t>
            </a:r>
            <a:endParaRPr lang="da-DK" dirty="0" smtClean="0"/>
          </a:p>
          <a:p>
            <a:r>
              <a:rPr lang="da-DK" dirty="0" smtClean="0"/>
              <a:t> </a:t>
            </a:r>
            <a:r>
              <a:rPr lang="da-DK" dirty="0" smtClean="0"/>
              <a:t>Hun </a:t>
            </a:r>
            <a:r>
              <a:rPr lang="da-DK" dirty="0" smtClean="0"/>
              <a:t>sætter korrekte tegn i additions- og subtraktionsopgave. Hun forstår instruktion umiddelbart og forstår princippet.</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Matematikvurdering ud fra ”Matematikscreening II”</a:t>
            </a:r>
            <a:endParaRPr lang="da-DK" dirty="0"/>
          </a:p>
        </p:txBody>
      </p:sp>
      <p:sp>
        <p:nvSpPr>
          <p:cNvPr id="3" name="Pladsholder til indhold 2"/>
          <p:cNvSpPr>
            <a:spLocks noGrp="1"/>
          </p:cNvSpPr>
          <p:nvPr>
            <p:ph idx="1"/>
          </p:nvPr>
        </p:nvSpPr>
        <p:spPr/>
        <p:txBody>
          <a:bodyPr>
            <a:normAutofit fontScale="70000" lnSpcReduction="20000"/>
          </a:bodyPr>
          <a:lstStyle/>
          <a:p>
            <a:r>
              <a:rPr lang="da-DK" b="1" dirty="0" smtClean="0"/>
              <a:t>IX.   	Kopier geometriske figurer B</a:t>
            </a:r>
            <a:endParaRPr lang="da-DK" dirty="0" smtClean="0"/>
          </a:p>
          <a:p>
            <a:r>
              <a:rPr lang="da-DK" dirty="0" smtClean="0"/>
              <a:t> </a:t>
            </a:r>
            <a:r>
              <a:rPr lang="da-DK" dirty="0" smtClean="0"/>
              <a:t>Her </a:t>
            </a:r>
            <a:r>
              <a:rPr lang="da-DK" dirty="0" smtClean="0"/>
              <a:t>skal forskellige geometriske figurer kopieres. En af de 4 figurer, en tredimensionel terning, bliver usikkert gengivet. De to ”dybderelaterede” linjer i terningens overflade er tegnet korrekt parallelt, mens den nederste dybdelinje th. er skæv i forhold hertil, hvilket gør dybdeperspektivet kejtet. Dette kommenteres ikke af </a:t>
            </a:r>
            <a:r>
              <a:rPr lang="da-DK" dirty="0" err="1" smtClean="0"/>
              <a:t>Sølvtal</a:t>
            </a:r>
            <a:r>
              <a:rPr lang="da-DK" dirty="0" smtClean="0"/>
              <a:t>.</a:t>
            </a:r>
          </a:p>
          <a:p>
            <a:r>
              <a:rPr lang="da-DK" dirty="0" smtClean="0"/>
              <a:t>Trods dette viser tegningen, at princippet i hvordan et tredimensionelt perspektiv kan afbildes todimensionelt er forstået.</a:t>
            </a:r>
          </a:p>
          <a:p>
            <a:r>
              <a:rPr lang="da-DK" dirty="0" smtClean="0"/>
              <a:t> </a:t>
            </a:r>
            <a:r>
              <a:rPr lang="da-DK" b="1" dirty="0" smtClean="0"/>
              <a:t>X</a:t>
            </a:r>
            <a:r>
              <a:rPr lang="da-DK" b="1" dirty="0" smtClean="0"/>
              <a:t>. 	Sæt korrekt tegn</a:t>
            </a:r>
            <a:endParaRPr lang="da-DK" dirty="0" smtClean="0"/>
          </a:p>
          <a:p>
            <a:r>
              <a:rPr lang="da-DK" dirty="0" smtClean="0"/>
              <a:t> </a:t>
            </a:r>
            <a:r>
              <a:rPr lang="da-DK" dirty="0" smtClean="0"/>
              <a:t>I </a:t>
            </a:r>
            <a:r>
              <a:rPr lang="da-DK" dirty="0" smtClean="0"/>
              <a:t>fire </a:t>
            </a:r>
            <a:r>
              <a:rPr lang="da-DK" dirty="0" err="1" smtClean="0"/>
              <a:t>ASMD-opgaver</a:t>
            </a:r>
            <a:r>
              <a:rPr lang="da-DK" dirty="0" smtClean="0"/>
              <a:t> sætter hun, trods usikkerhed i divisionsopgaven, korrekt tegn. Hun forstår princippet og tegnene</a:t>
            </a:r>
            <a:r>
              <a:rPr lang="da-DK" dirty="0" smtClean="0"/>
              <a:t>.</a:t>
            </a:r>
            <a:endParaRPr lang="da-DK" dirty="0" smtClean="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Matematikvurdering ud fra ”Matematikscreening II”</a:t>
            </a:r>
            <a:endParaRPr lang="da-DK" dirty="0"/>
          </a:p>
        </p:txBody>
      </p:sp>
      <p:sp>
        <p:nvSpPr>
          <p:cNvPr id="3" name="Pladsholder til indhold 2"/>
          <p:cNvSpPr>
            <a:spLocks noGrp="1"/>
          </p:cNvSpPr>
          <p:nvPr>
            <p:ph idx="1"/>
          </p:nvPr>
        </p:nvSpPr>
        <p:spPr/>
        <p:txBody>
          <a:bodyPr>
            <a:normAutofit fontScale="70000" lnSpcReduction="20000"/>
          </a:bodyPr>
          <a:lstStyle/>
          <a:p>
            <a:r>
              <a:rPr lang="da-DK" b="1" dirty="0" smtClean="0"/>
              <a:t>XI. 	Sæt tal på urskiven</a:t>
            </a:r>
            <a:endParaRPr lang="da-DK" dirty="0" smtClean="0"/>
          </a:p>
          <a:p>
            <a:r>
              <a:rPr lang="da-DK" dirty="0" smtClean="0"/>
              <a:t> </a:t>
            </a:r>
            <a:r>
              <a:rPr lang="da-DK" dirty="0" smtClean="0"/>
              <a:t>Hun </a:t>
            </a:r>
            <a:r>
              <a:rPr lang="da-DK" dirty="0" smtClean="0"/>
              <a:t>starter med at placere 12 og 6 vertikalt diagonalt korrekt. Derpå anbringer hun 1-5 i rækkefølge, som efterlader et alt for stort mellemrum (mere end dobbelt for stort) til 6. Den samme fremgangsmåde følges med tallene 7-11, dog med lidt bedre resultat. Det får til følge at tallene 3 og 9 ikke placeres korrekt horisontalt diagonalt. </a:t>
            </a:r>
          </a:p>
          <a:p>
            <a:r>
              <a:rPr lang="da-DK" dirty="0" smtClean="0"/>
              <a:t>Usikker fremstilling, men </a:t>
            </a:r>
            <a:r>
              <a:rPr lang="da-DK" dirty="0" err="1" smtClean="0"/>
              <a:t>adekvat</a:t>
            </a:r>
            <a:r>
              <a:rPr lang="da-DK" dirty="0" smtClean="0"/>
              <a:t> forståelse.</a:t>
            </a:r>
          </a:p>
          <a:p>
            <a:r>
              <a:rPr lang="da-DK" dirty="0" smtClean="0"/>
              <a:t> </a:t>
            </a:r>
            <a:r>
              <a:rPr lang="da-DK" b="1" dirty="0" smtClean="0"/>
              <a:t>XII</a:t>
            </a:r>
            <a:r>
              <a:rPr lang="da-DK" b="1" dirty="0" smtClean="0"/>
              <a:t>. 	Sæt visere på uret</a:t>
            </a:r>
            <a:endParaRPr lang="da-DK" dirty="0" smtClean="0"/>
          </a:p>
          <a:p>
            <a:r>
              <a:rPr lang="da-DK" dirty="0" smtClean="0"/>
              <a:t> </a:t>
            </a:r>
            <a:r>
              <a:rPr lang="da-DK" dirty="0" err="1" smtClean="0"/>
              <a:t>Sølvtal</a:t>
            </a:r>
            <a:r>
              <a:rPr lang="da-DK" dirty="0" smtClean="0"/>
              <a:t> </a:t>
            </a:r>
            <a:r>
              <a:rPr lang="da-DK" dirty="0" smtClean="0"/>
              <a:t>brokker sig lidt: ”Hvorfor skal vi altid have noget med gammeldags ure”, men går i gang med at løse opgaven ”fem over tolv”. Hun kender forskellen på time- og minutviser og markerer dem korrekt som kort henholdsvis lang. Hun forstår således opgaven, men gengiver den ikke helt præcist (snarere som 6-7 over 12</a:t>
            </a:r>
            <a:r>
              <a:rPr lang="da-DK" dirty="0" smtClean="0"/>
              <a:t>).</a:t>
            </a:r>
            <a:endParaRPr lang="da-DK" dirty="0" smtClean="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Matematikvurdering ud fra ”Matematikscreening II”</a:t>
            </a:r>
            <a:endParaRPr lang="da-DK" dirty="0"/>
          </a:p>
        </p:txBody>
      </p:sp>
      <p:sp>
        <p:nvSpPr>
          <p:cNvPr id="3" name="Pladsholder til indhold 2"/>
          <p:cNvSpPr>
            <a:spLocks noGrp="1"/>
          </p:cNvSpPr>
          <p:nvPr>
            <p:ph idx="1"/>
          </p:nvPr>
        </p:nvSpPr>
        <p:spPr/>
        <p:txBody>
          <a:bodyPr>
            <a:noAutofit/>
          </a:bodyPr>
          <a:lstStyle/>
          <a:p>
            <a:r>
              <a:rPr lang="da-DK" sz="1800" b="1" dirty="0" smtClean="0"/>
              <a:t>XIII.	</a:t>
            </a:r>
            <a:r>
              <a:rPr lang="da-DK" sz="1800" b="1" dirty="0" err="1" smtClean="0"/>
              <a:t>Talforståelse</a:t>
            </a:r>
            <a:endParaRPr lang="da-DK" sz="1800" dirty="0" smtClean="0"/>
          </a:p>
          <a:p>
            <a:r>
              <a:rPr lang="da-DK" sz="1800" dirty="0" smtClean="0"/>
              <a:t> </a:t>
            </a:r>
            <a:r>
              <a:rPr lang="da-DK" sz="1800" dirty="0" smtClean="0"/>
              <a:t>Opgaven </a:t>
            </a:r>
            <a:r>
              <a:rPr lang="da-DK" sz="1800" dirty="0" smtClean="0"/>
              <a:t>består i test af relationer mellem nogle figurers position:  Først, sidst, i midten, længst oppe th., den femte ting, længst nede tv., næstsidst og mellem to genstande. Hun har ingen problemer og </a:t>
            </a:r>
            <a:r>
              <a:rPr lang="da-DK" sz="1800" dirty="0" smtClean="0"/>
              <a:t>løser </a:t>
            </a:r>
            <a:r>
              <a:rPr lang="da-DK" sz="1800" dirty="0" smtClean="0"/>
              <a:t>alle opgaver korrekt. </a:t>
            </a:r>
          </a:p>
          <a:p>
            <a:r>
              <a:rPr lang="da-DK" sz="1800" dirty="0" smtClean="0"/>
              <a:t> </a:t>
            </a:r>
            <a:r>
              <a:rPr lang="da-DK" sz="1800" b="1" dirty="0" smtClean="0"/>
              <a:t>XIV</a:t>
            </a:r>
            <a:r>
              <a:rPr lang="da-DK" sz="1800" b="1" dirty="0" smtClean="0"/>
              <a:t>. 	Numerisk triangeltest</a:t>
            </a:r>
            <a:endParaRPr lang="da-DK" sz="1800" dirty="0" smtClean="0"/>
          </a:p>
          <a:p>
            <a:r>
              <a:rPr lang="da-DK" sz="1800" b="1" dirty="0" smtClean="0"/>
              <a:t> </a:t>
            </a:r>
            <a:r>
              <a:rPr lang="da-DK" sz="1800" dirty="0" smtClean="0"/>
              <a:t>Hun </a:t>
            </a:r>
            <a:r>
              <a:rPr lang="da-DK" sz="1800" dirty="0" smtClean="0"/>
              <a:t>har lidt forståelsesvanskeligheder, får instruktionen gentaget kort og begår en enkelt fejl, tæller undervejs, men løser ellers opgaven med konstruktion af en numerisk triangeltest korrekt.</a:t>
            </a:r>
          </a:p>
          <a:p>
            <a:r>
              <a:rPr lang="da-DK" sz="1800" dirty="0" smtClean="0"/>
              <a:t> </a:t>
            </a:r>
            <a:r>
              <a:rPr lang="da-DK" sz="1800" b="1" dirty="0" smtClean="0"/>
              <a:t>XV</a:t>
            </a:r>
            <a:r>
              <a:rPr lang="da-DK" sz="1800" b="1" dirty="0" smtClean="0"/>
              <a:t>. 	Tidsplanlægning</a:t>
            </a:r>
            <a:endParaRPr lang="da-DK" sz="1800" dirty="0" smtClean="0"/>
          </a:p>
          <a:p>
            <a:r>
              <a:rPr lang="da-DK" sz="1800" dirty="0" smtClean="0"/>
              <a:t> </a:t>
            </a:r>
            <a:r>
              <a:rPr lang="da-DK" sz="1800" dirty="0" smtClean="0"/>
              <a:t>Opgaven </a:t>
            </a:r>
            <a:r>
              <a:rPr lang="da-DK" sz="1800" dirty="0" smtClean="0"/>
              <a:t>går – lidt surrealistisk - ud på at finde på en aktivitet, hun skal være et minut om at gennemføre. Hun vælger at stå på et ben. Det gennemfører hun på 49 sekunder, og dermed indenfor rammen på mindre end 30 sekunders afvigelse</a:t>
            </a:r>
            <a:r>
              <a:rPr lang="da-DK" sz="1800" dirty="0" smtClean="0"/>
              <a:t>.</a:t>
            </a:r>
          </a:p>
          <a:p>
            <a:r>
              <a:rPr lang="da-DK" sz="1800" b="1" dirty="0" smtClean="0"/>
              <a:t>XVI. 	Tidsplanlægning (korrektion)</a:t>
            </a:r>
            <a:endParaRPr lang="da-DK" sz="1800" dirty="0" smtClean="0"/>
          </a:p>
          <a:p>
            <a:r>
              <a:rPr lang="da-DK" sz="1800" dirty="0" smtClean="0"/>
              <a:t> Det gentagne forsøg går ud på at komme endnu tættere på et minut.  Den ny tid bliver på 71 sekunder, hvilket er den samme afstand på 11 sekunder til et minut, men denne gang bare langsommere. Korrektionen blev </a:t>
            </a:r>
            <a:r>
              <a:rPr lang="da-DK" sz="2000" dirty="0" smtClean="0"/>
              <a:t>derved den samme</a:t>
            </a:r>
            <a:r>
              <a:rPr lang="da-DK" sz="2000" dirty="0" smtClean="0"/>
              <a:t>.</a:t>
            </a:r>
            <a:endParaRPr lang="da-DK" sz="2000"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t>Begreber og definitioner</a:t>
            </a:r>
            <a:br>
              <a:rPr lang="da-DK" b="1" dirty="0"/>
            </a:br>
            <a:endParaRPr lang="da-DK" dirty="0"/>
          </a:p>
        </p:txBody>
      </p:sp>
      <p:sp>
        <p:nvSpPr>
          <p:cNvPr id="3" name="Pladsholder til indhold 2"/>
          <p:cNvSpPr>
            <a:spLocks noGrp="1"/>
          </p:cNvSpPr>
          <p:nvPr>
            <p:ph idx="1"/>
          </p:nvPr>
        </p:nvSpPr>
        <p:spPr/>
        <p:txBody>
          <a:bodyPr>
            <a:normAutofit fontScale="85000" lnSpcReduction="20000"/>
          </a:bodyPr>
          <a:lstStyle/>
          <a:p>
            <a:pPr>
              <a:buNone/>
            </a:pPr>
            <a:r>
              <a:rPr lang="da-DK" dirty="0"/>
              <a:t>Groft opdelt findes der to overordnede holdninger </a:t>
            </a:r>
            <a:r>
              <a:rPr lang="da-DK" dirty="0" smtClean="0"/>
              <a:t>til definitionsformer </a:t>
            </a:r>
            <a:r>
              <a:rPr lang="da-DK" dirty="0"/>
              <a:t>knyttet til begrebsvalg inden for området. </a:t>
            </a:r>
            <a:endParaRPr lang="da-DK" dirty="0" smtClean="0"/>
          </a:p>
          <a:p>
            <a:r>
              <a:rPr lang="da-DK" dirty="0" smtClean="0"/>
              <a:t>På </a:t>
            </a:r>
            <a:r>
              <a:rPr lang="da-DK" dirty="0"/>
              <a:t>den ene side er den snævre forståelse, dyskalkuli, som bygger på princippet om, at </a:t>
            </a:r>
            <a:r>
              <a:rPr lang="da-DK" dirty="0" smtClean="0"/>
              <a:t>det skal </a:t>
            </a:r>
            <a:r>
              <a:rPr lang="da-DK" dirty="0"/>
              <a:t>være en specifik vanskelighed – problemer med tal. </a:t>
            </a:r>
            <a:endParaRPr lang="da-DK" dirty="0" smtClean="0"/>
          </a:p>
          <a:p>
            <a:r>
              <a:rPr lang="da-DK" dirty="0" smtClean="0"/>
              <a:t>På </a:t>
            </a:r>
            <a:r>
              <a:rPr lang="da-DK" dirty="0"/>
              <a:t>den anden side findes den brede forståelse (fx matematikvanskeligheder eller </a:t>
            </a:r>
            <a:r>
              <a:rPr lang="da-DK" dirty="0" smtClean="0"/>
              <a:t>”</a:t>
            </a:r>
            <a:r>
              <a:rPr lang="da-DK" dirty="0" err="1" smtClean="0"/>
              <a:t>regnehuller</a:t>
            </a:r>
            <a:r>
              <a:rPr lang="da-DK" dirty="0" smtClean="0"/>
              <a:t>”), </a:t>
            </a:r>
            <a:r>
              <a:rPr lang="da-DK" dirty="0"/>
              <a:t>hvor fokus i højere grad er på samspillet mellem eleven og dennes omgivelser fx undervisningsmetoden, forholdet til </a:t>
            </a:r>
            <a:r>
              <a:rPr lang="da-DK" dirty="0" smtClean="0"/>
              <a:t>læreren </a:t>
            </a:r>
            <a:r>
              <a:rPr lang="da-DK" dirty="0"/>
              <a:t>og klassekammeraterne samt forhold uden for skolen. </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Matematikvurdering ud fra ”Matematikscreening II”</a:t>
            </a:r>
            <a:endParaRPr lang="da-DK" dirty="0"/>
          </a:p>
        </p:txBody>
      </p:sp>
      <p:sp>
        <p:nvSpPr>
          <p:cNvPr id="3" name="Pladsholder til indhold 2"/>
          <p:cNvSpPr>
            <a:spLocks noGrp="1"/>
          </p:cNvSpPr>
          <p:nvPr>
            <p:ph idx="1"/>
          </p:nvPr>
        </p:nvSpPr>
        <p:spPr/>
        <p:txBody>
          <a:bodyPr>
            <a:normAutofit fontScale="92500" lnSpcReduction="20000"/>
          </a:bodyPr>
          <a:lstStyle/>
          <a:p>
            <a:pPr>
              <a:buNone/>
            </a:pPr>
            <a:r>
              <a:rPr lang="da-DK" b="1" dirty="0" smtClean="0"/>
              <a:t>Sammenfatning</a:t>
            </a:r>
          </a:p>
          <a:p>
            <a:r>
              <a:rPr lang="da-DK" dirty="0" err="1" smtClean="0"/>
              <a:t>Sølvtal</a:t>
            </a:r>
            <a:r>
              <a:rPr lang="da-DK" dirty="0" smtClean="0"/>
              <a:t> </a:t>
            </a:r>
            <a:r>
              <a:rPr lang="da-DK" dirty="0" smtClean="0"/>
              <a:t>løser 68 % eller godt en tredjedel af opgaverne korrekt. Men i 5 opgaver eller en tredjedel af opgaverne begår hun fejl eller har vanskeligheder.</a:t>
            </a:r>
          </a:p>
          <a:p>
            <a:r>
              <a:rPr lang="da-DK" dirty="0" smtClean="0"/>
              <a:t> </a:t>
            </a:r>
            <a:r>
              <a:rPr lang="da-DK" dirty="0" smtClean="0"/>
              <a:t>Når </a:t>
            </a:r>
            <a:r>
              <a:rPr lang="da-DK" dirty="0" smtClean="0"/>
              <a:t>der begås fejl eller vises vanskeligheder i  4-5 opgaver ses det som et cut </a:t>
            </a:r>
            <a:r>
              <a:rPr lang="da-DK" dirty="0" err="1" smtClean="0"/>
              <a:t>off</a:t>
            </a:r>
            <a:r>
              <a:rPr lang="da-DK" dirty="0" smtClean="0"/>
              <a:t> kriterium for antagelse af </a:t>
            </a:r>
            <a:r>
              <a:rPr lang="da-DK" dirty="0" err="1" smtClean="0"/>
              <a:t>dyskalkuli</a:t>
            </a:r>
            <a:r>
              <a:rPr lang="da-DK" dirty="0" smtClean="0"/>
              <a:t> </a:t>
            </a:r>
            <a:r>
              <a:rPr lang="da-DK" dirty="0" smtClean="0"/>
              <a:t>(da der </a:t>
            </a:r>
            <a:r>
              <a:rPr lang="da-DK" dirty="0" smtClean="0"/>
              <a:t>er tale om en screening og ikke en egentlig test skal vurderingen opfattes mere som en påpegning end som et validt testresultat).</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Konklusion på undersøgelse af </a:t>
            </a:r>
            <a:r>
              <a:rPr lang="da-DK" dirty="0" err="1" smtClean="0"/>
              <a:t>Sølvtal</a:t>
            </a:r>
            <a:endParaRPr lang="da-DK" dirty="0"/>
          </a:p>
        </p:txBody>
      </p:sp>
      <p:sp>
        <p:nvSpPr>
          <p:cNvPr id="3" name="Pladsholder til indhold 2"/>
          <p:cNvSpPr>
            <a:spLocks noGrp="1"/>
          </p:cNvSpPr>
          <p:nvPr>
            <p:ph idx="1"/>
          </p:nvPr>
        </p:nvSpPr>
        <p:spPr>
          <a:xfrm>
            <a:off x="539552" y="1772816"/>
            <a:ext cx="8229600" cy="4525963"/>
          </a:xfrm>
        </p:spPr>
        <p:txBody>
          <a:bodyPr>
            <a:normAutofit fontScale="62500" lnSpcReduction="20000"/>
          </a:bodyPr>
          <a:lstStyle/>
          <a:p>
            <a:pPr>
              <a:buNone/>
            </a:pPr>
            <a:r>
              <a:rPr lang="da-DK" dirty="0" err="1" smtClean="0"/>
              <a:t>Sølvtal</a:t>
            </a:r>
            <a:r>
              <a:rPr lang="da-DK" dirty="0" smtClean="0"/>
              <a:t> er en sød og charmerende pige, der umiddelbart vækker andres velvilje. Hun er trives godt socialt og er vellidt blandt sine </a:t>
            </a:r>
            <a:r>
              <a:rPr lang="da-DK" dirty="0" err="1" smtClean="0"/>
              <a:t>klassekamme-rater</a:t>
            </a:r>
            <a:r>
              <a:rPr lang="da-DK" dirty="0" smtClean="0"/>
              <a:t>. Hendes faglige niveau er meget højt i samtlige andre fag</a:t>
            </a:r>
            <a:r>
              <a:rPr lang="da-DK" dirty="0" smtClean="0"/>
              <a:t>.</a:t>
            </a:r>
            <a:endParaRPr lang="da-DK" dirty="0" smtClean="0"/>
          </a:p>
          <a:p>
            <a:pPr>
              <a:buNone/>
            </a:pPr>
            <a:r>
              <a:rPr lang="da-DK" dirty="0" smtClean="0"/>
              <a:t>Testningen af forståelse af helt</a:t>
            </a:r>
            <a:r>
              <a:rPr lang="da-DK" b="1" i="1" dirty="0" smtClean="0"/>
              <a:t> basale</a:t>
            </a:r>
            <a:r>
              <a:rPr lang="da-DK" dirty="0" smtClean="0"/>
              <a:t> forhold vedrørende størrelses-, mængde-, </a:t>
            </a:r>
            <a:r>
              <a:rPr lang="da-DK" dirty="0" err="1" smtClean="0"/>
              <a:t>tids-</a:t>
            </a:r>
            <a:r>
              <a:rPr lang="da-DK" dirty="0" smtClean="0"/>
              <a:t> og visse andre logiske relationer, identifikation og afkodning af tal samt simple regneopgaver viser, at </a:t>
            </a:r>
            <a:r>
              <a:rPr lang="da-DK" dirty="0" err="1" smtClean="0"/>
              <a:t>Sølvtals</a:t>
            </a:r>
            <a:r>
              <a:rPr lang="da-DK" b="1" dirty="0" smtClean="0"/>
              <a:t> </a:t>
            </a:r>
            <a:endParaRPr lang="da-DK" dirty="0" smtClean="0"/>
          </a:p>
          <a:p>
            <a:pPr lvl="0"/>
            <a:r>
              <a:rPr lang="da-DK" b="1" i="1" dirty="0" smtClean="0"/>
              <a:t>vanskeligheder slet ikke er af en art eller størrelsesorden, som karakteriseres ved </a:t>
            </a:r>
            <a:r>
              <a:rPr lang="da-DK" b="1" dirty="0" err="1" smtClean="0"/>
              <a:t>akalkuli</a:t>
            </a:r>
            <a:r>
              <a:rPr lang="da-DK" b="1" i="1" dirty="0" smtClean="0"/>
              <a:t> (dvs. helt manglende regnefærdighed).</a:t>
            </a:r>
            <a:endParaRPr lang="da-DK" dirty="0" smtClean="0"/>
          </a:p>
          <a:p>
            <a:pPr lvl="0"/>
            <a:r>
              <a:rPr lang="da-DK" b="1" i="1" dirty="0" smtClean="0"/>
              <a:t>Dertil kommer at der ej heller er tegn på såkaldt</a:t>
            </a:r>
            <a:r>
              <a:rPr lang="da-DK" b="1" dirty="0" smtClean="0"/>
              <a:t> primær </a:t>
            </a:r>
            <a:r>
              <a:rPr lang="da-DK" b="1" dirty="0" err="1" smtClean="0"/>
              <a:t>talblindhed</a:t>
            </a:r>
            <a:r>
              <a:rPr lang="da-DK" b="1" i="1" dirty="0" smtClean="0"/>
              <a:t> karakteriseret ved snæver arbejdshukommelse og manglende forståelse af tal. </a:t>
            </a:r>
            <a:endParaRPr lang="da-DK" dirty="0" smtClean="0"/>
          </a:p>
          <a:p>
            <a:pPr lvl="0"/>
            <a:r>
              <a:rPr lang="da-DK" b="1" i="1" dirty="0" smtClean="0"/>
              <a:t>Endvidere viser prøverne at hendes vanskeligheder heller ikke kan karakteriseres ved såkaldt </a:t>
            </a:r>
            <a:r>
              <a:rPr lang="da-DK" b="1" dirty="0" err="1" smtClean="0"/>
              <a:t>spatial</a:t>
            </a:r>
            <a:r>
              <a:rPr lang="da-DK" b="1" dirty="0" smtClean="0"/>
              <a:t> </a:t>
            </a:r>
            <a:r>
              <a:rPr lang="da-DK" b="1" dirty="0" err="1" smtClean="0"/>
              <a:t>talblindhed</a:t>
            </a:r>
            <a:r>
              <a:rPr lang="da-DK" b="1" i="1" dirty="0" smtClean="0"/>
              <a:t> </a:t>
            </a:r>
            <a:endParaRPr lang="da-DK" dirty="0" smtClean="0"/>
          </a:p>
          <a:p>
            <a:r>
              <a:rPr lang="da-DK" b="1" i="1" dirty="0" smtClean="0"/>
              <a:t>karakteriseret ved manglende forståelse af (rumlig) geometri, grafer og uklar tidsopfattelse.</a:t>
            </a:r>
            <a:endParaRPr lang="da-DK" dirty="0" smtClean="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Konklusion på undersøgelse af </a:t>
            </a:r>
            <a:r>
              <a:rPr lang="da-DK" dirty="0" err="1" smtClean="0"/>
              <a:t>Sølvtal</a:t>
            </a:r>
            <a:endParaRPr lang="da-DK" dirty="0"/>
          </a:p>
        </p:txBody>
      </p:sp>
      <p:sp>
        <p:nvSpPr>
          <p:cNvPr id="3" name="Pladsholder til indhold 2"/>
          <p:cNvSpPr>
            <a:spLocks noGrp="1"/>
          </p:cNvSpPr>
          <p:nvPr>
            <p:ph idx="1"/>
          </p:nvPr>
        </p:nvSpPr>
        <p:spPr/>
        <p:txBody>
          <a:bodyPr>
            <a:normAutofit fontScale="25000" lnSpcReduction="20000"/>
          </a:bodyPr>
          <a:lstStyle/>
          <a:p>
            <a:r>
              <a:rPr lang="da-DK" sz="9600" dirty="0" smtClean="0"/>
              <a:t>Hvorvidt der er tale om </a:t>
            </a:r>
            <a:r>
              <a:rPr lang="da-DK" sz="9600" dirty="0" err="1" smtClean="0"/>
              <a:t>dyskalkuli</a:t>
            </a:r>
            <a:r>
              <a:rPr lang="da-DK" sz="9600" dirty="0" smtClean="0"/>
              <a:t> er til gengæld sværere at afgøre. Vigtigst er måske er hun næsten ikke har nogle af de primære symptomer på </a:t>
            </a:r>
            <a:r>
              <a:rPr lang="da-DK" sz="9600" dirty="0" err="1" smtClean="0"/>
              <a:t>dyskalkuli</a:t>
            </a:r>
            <a:r>
              <a:rPr lang="da-DK" sz="9600" dirty="0" smtClean="0"/>
              <a:t> (svært ved at tælle, genkende numre, forstå plus og minus </a:t>
            </a:r>
            <a:r>
              <a:rPr lang="da-DK" sz="9600" dirty="0" err="1" smtClean="0"/>
              <a:t>osv</a:t>
            </a:r>
            <a:r>
              <a:rPr lang="da-DK" sz="9600" dirty="0" smtClean="0"/>
              <a:t>). I denne forstand kan hun målt på dette meget basale niveau ikke karakteriseres som talblind</a:t>
            </a:r>
            <a:r>
              <a:rPr lang="da-DK" sz="9600" dirty="0" smtClean="0"/>
              <a:t>.</a:t>
            </a:r>
            <a:endParaRPr lang="da-DK" sz="9600" dirty="0" smtClean="0"/>
          </a:p>
          <a:p>
            <a:r>
              <a:rPr lang="da-DK" sz="9600" dirty="0" err="1" smtClean="0"/>
              <a:t>Dyskalkuli</a:t>
            </a:r>
            <a:r>
              <a:rPr lang="da-DK" sz="9600" dirty="0" smtClean="0"/>
              <a:t> defineres imidlertid normalt også i forhold til det generelle kognitive funktionsniveau, således at </a:t>
            </a:r>
            <a:r>
              <a:rPr lang="da-DK" sz="9600" dirty="0" err="1" smtClean="0"/>
              <a:t>regnefærdig-heder</a:t>
            </a:r>
            <a:r>
              <a:rPr lang="da-DK" sz="9600" dirty="0" smtClean="0"/>
              <a:t> </a:t>
            </a:r>
            <a:r>
              <a:rPr lang="da-DK" sz="9600" dirty="0" smtClean="0"/>
              <a:t>skal ligge betydeligt lavere end de generelle kognitive færdigheder.  Som det fremgår af rapporten og ses </a:t>
            </a:r>
            <a:r>
              <a:rPr lang="da-DK" sz="9600" dirty="0" err="1" smtClean="0"/>
              <a:t>opsum-meret</a:t>
            </a:r>
            <a:r>
              <a:rPr lang="da-DK" sz="9600" dirty="0" smtClean="0"/>
              <a:t> </a:t>
            </a:r>
            <a:r>
              <a:rPr lang="da-DK" sz="9600" dirty="0" smtClean="0"/>
              <a:t>ovenfor, er det generelle kognitive potentiale afspejlet i skolestandpunktet betydeligt højere end normalt. Ja, der er tale om en ganske afgørende forskel, idet gennemsnittet i matematik ligger på 02, mens gennemsnittet for resten af karaktererne ligger på 8,2.</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Konklusion på undersøgelse af </a:t>
            </a:r>
            <a:r>
              <a:rPr lang="da-DK" dirty="0" err="1" smtClean="0"/>
              <a:t>Sølvtal</a:t>
            </a:r>
            <a:endParaRPr lang="da-DK" dirty="0"/>
          </a:p>
        </p:txBody>
      </p:sp>
      <p:sp>
        <p:nvSpPr>
          <p:cNvPr id="3" name="Pladsholder til indhold 2"/>
          <p:cNvSpPr>
            <a:spLocks noGrp="1"/>
          </p:cNvSpPr>
          <p:nvPr>
            <p:ph idx="1"/>
          </p:nvPr>
        </p:nvSpPr>
        <p:spPr/>
        <p:txBody>
          <a:bodyPr>
            <a:normAutofit fontScale="77500" lnSpcReduction="20000"/>
          </a:bodyPr>
          <a:lstStyle/>
          <a:p>
            <a:r>
              <a:rPr lang="da-DK" b="1" dirty="0" smtClean="0"/>
              <a:t>Så ifølge denne – relative - definition ligger </a:t>
            </a:r>
            <a:r>
              <a:rPr lang="da-DK" b="1" dirty="0" err="1" smtClean="0"/>
              <a:t>Sølvtals</a:t>
            </a:r>
            <a:r>
              <a:rPr lang="da-DK" b="1" dirty="0" smtClean="0"/>
              <a:t> </a:t>
            </a:r>
            <a:r>
              <a:rPr lang="da-DK" b="1" dirty="0" err="1" smtClean="0"/>
              <a:t>mate-matikvanskeligheder</a:t>
            </a:r>
            <a:r>
              <a:rPr lang="da-DK" b="1" dirty="0" smtClean="0"/>
              <a:t> </a:t>
            </a:r>
            <a:r>
              <a:rPr lang="da-DK" b="1" dirty="0" smtClean="0"/>
              <a:t>indenfor </a:t>
            </a:r>
            <a:r>
              <a:rPr lang="da-DK" b="1" dirty="0" err="1" smtClean="0"/>
              <a:t>dyskalkulispektret</a:t>
            </a:r>
            <a:r>
              <a:rPr lang="da-DK" b="1" dirty="0" smtClean="0"/>
              <a:t>, og må karakteriseres som specifikke matematikvanskeligheder</a:t>
            </a:r>
            <a:r>
              <a:rPr lang="da-DK" b="1" dirty="0" smtClean="0"/>
              <a:t>.</a:t>
            </a:r>
            <a:r>
              <a:rPr lang="da-DK" b="1" dirty="0" smtClean="0"/>
              <a:t> </a:t>
            </a:r>
            <a:endParaRPr lang="da-DK" dirty="0" smtClean="0"/>
          </a:p>
          <a:p>
            <a:r>
              <a:rPr lang="da-DK" b="1" dirty="0" smtClean="0"/>
              <a:t>Hertil skal føjes resultatet af Adlers matematikscreening som ligeledes peger på, at screeningsresultaterne ligger indenfor </a:t>
            </a:r>
            <a:r>
              <a:rPr lang="da-DK" b="1" dirty="0" err="1" smtClean="0"/>
              <a:t>dyskalkulispektret</a:t>
            </a:r>
            <a:r>
              <a:rPr lang="da-DK" b="1" dirty="0" smtClean="0"/>
              <a:t>, og må karakteriseres som specifikke matematikvanskeligheder.</a:t>
            </a:r>
            <a:endParaRPr lang="da-DK" dirty="0" smtClean="0"/>
          </a:p>
          <a:p>
            <a:endParaRPr lang="da-DK" dirty="0" smtClean="0"/>
          </a:p>
          <a:p>
            <a:pPr>
              <a:buNone/>
            </a:pPr>
            <a:r>
              <a:rPr lang="en-US" dirty="0" smtClean="0"/>
              <a:t>Gorm Hetmar</a:t>
            </a:r>
            <a:endParaRPr lang="da-DK" dirty="0" smtClean="0"/>
          </a:p>
          <a:p>
            <a:pPr>
              <a:buNone/>
            </a:pPr>
            <a:r>
              <a:rPr lang="en-US" dirty="0" err="1" smtClean="0"/>
              <a:t>cand</a:t>
            </a:r>
            <a:r>
              <a:rPr lang="en-US" dirty="0" smtClean="0"/>
              <a:t>. psych. </a:t>
            </a:r>
            <a:r>
              <a:rPr lang="en-US" dirty="0" err="1" smtClean="0"/>
              <a:t>aut</a:t>
            </a:r>
            <a:r>
              <a:rPr lang="en-US" dirty="0" smtClean="0"/>
              <a:t>. </a:t>
            </a:r>
            <a:endParaRPr lang="da-DK" dirty="0" smtClean="0"/>
          </a:p>
          <a:p>
            <a:pPr>
              <a:buNone/>
            </a:pPr>
            <a:r>
              <a:rPr lang="da-DK" dirty="0" smtClean="0"/>
              <a:t>Center for Børne- og </a:t>
            </a:r>
            <a:r>
              <a:rPr lang="da-DK" dirty="0" err="1" smtClean="0"/>
              <a:t>Ungerådgivning/Ordblindeinstituttet</a:t>
            </a:r>
            <a:r>
              <a:rPr lang="da-DK" dirty="0" smtClean="0"/>
              <a:t>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Opsummering om screening og testning: Ligheder</a:t>
            </a:r>
            <a:endParaRPr lang="da-DK" dirty="0"/>
          </a:p>
        </p:txBody>
      </p:sp>
      <p:sp>
        <p:nvSpPr>
          <p:cNvPr id="3" name="Pladsholder til indhold 2"/>
          <p:cNvSpPr>
            <a:spLocks noGrp="1"/>
          </p:cNvSpPr>
          <p:nvPr>
            <p:ph idx="1"/>
          </p:nvPr>
        </p:nvSpPr>
        <p:spPr/>
        <p:txBody>
          <a:bodyPr>
            <a:normAutofit fontScale="77500" lnSpcReduction="20000"/>
          </a:bodyPr>
          <a:lstStyle/>
          <a:p>
            <a:pPr>
              <a:buNone/>
            </a:pPr>
            <a:r>
              <a:rPr lang="da-DK" dirty="0" smtClean="0"/>
              <a:t>Ligheder </a:t>
            </a:r>
            <a:r>
              <a:rPr lang="da-DK" dirty="0" smtClean="0"/>
              <a:t>og overlap i forhold til følgende aspekter: </a:t>
            </a:r>
          </a:p>
          <a:p>
            <a:r>
              <a:rPr lang="da-DK" dirty="0" err="1" smtClean="0"/>
              <a:t>Dyskalkuli</a:t>
            </a:r>
            <a:r>
              <a:rPr lang="da-DK" dirty="0" smtClean="0"/>
              <a:t> </a:t>
            </a:r>
            <a:r>
              <a:rPr lang="da-DK" dirty="0" smtClean="0"/>
              <a:t>og matematikvanskeligheder er ikke det samme fænomen.  </a:t>
            </a:r>
            <a:endParaRPr lang="da-DK" dirty="0" smtClean="0"/>
          </a:p>
          <a:p>
            <a:r>
              <a:rPr lang="da-DK" dirty="0" err="1" smtClean="0"/>
              <a:t>Dyskalkuli</a:t>
            </a:r>
            <a:r>
              <a:rPr lang="da-DK" dirty="0" smtClean="0"/>
              <a:t> </a:t>
            </a:r>
            <a:r>
              <a:rPr lang="da-DK" dirty="0" smtClean="0"/>
              <a:t>er udtryk for neurologisk </a:t>
            </a:r>
            <a:r>
              <a:rPr lang="da-DK" dirty="0" smtClean="0"/>
              <a:t>funktionsnedsættelse, men </a:t>
            </a:r>
            <a:r>
              <a:rPr lang="da-DK" dirty="0" smtClean="0"/>
              <a:t>visse perspektiver på </a:t>
            </a:r>
            <a:r>
              <a:rPr lang="da-DK" dirty="0" err="1" smtClean="0"/>
              <a:t>dyskalkuli</a:t>
            </a:r>
            <a:r>
              <a:rPr lang="da-DK" dirty="0" smtClean="0"/>
              <a:t> vægter også psykologiske, sociale og/eller didaktiske aspekter. </a:t>
            </a:r>
            <a:endParaRPr lang="da-DK" dirty="0" smtClean="0"/>
          </a:p>
          <a:p>
            <a:r>
              <a:rPr lang="da-DK" dirty="0" smtClean="0"/>
              <a:t>Diagnoser </a:t>
            </a:r>
            <a:r>
              <a:rPr lang="da-DK" dirty="0" smtClean="0"/>
              <a:t>og test af </a:t>
            </a:r>
            <a:r>
              <a:rPr lang="da-DK" dirty="0" err="1" smtClean="0"/>
              <a:t>dyskalkuli</a:t>
            </a:r>
            <a:r>
              <a:rPr lang="da-DK" dirty="0" smtClean="0"/>
              <a:t> skal kunne føre til en relevant indsats og mulighed for at lære kompenserende </a:t>
            </a:r>
            <a:r>
              <a:rPr lang="da-DK" dirty="0" smtClean="0"/>
              <a:t>strategier.</a:t>
            </a:r>
          </a:p>
          <a:p>
            <a:r>
              <a:rPr lang="da-DK" dirty="0" smtClean="0"/>
              <a:t>Test </a:t>
            </a:r>
            <a:r>
              <a:rPr lang="da-DK" dirty="0" smtClean="0"/>
              <a:t>kan bidrage med viden om elevernes færdighedsniveau og eventuelle vanskeligheder, således at der kan sættes ind overfor disse vanskeligheder.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Opsummering om screening og </a:t>
            </a:r>
            <a:r>
              <a:rPr lang="da-DK" dirty="0" smtClean="0"/>
              <a:t>testning: Forskelligheder</a:t>
            </a:r>
            <a:endParaRPr lang="da-DK" dirty="0"/>
          </a:p>
        </p:txBody>
      </p:sp>
      <p:sp>
        <p:nvSpPr>
          <p:cNvPr id="3" name="Pladsholder til indhold 2"/>
          <p:cNvSpPr>
            <a:spLocks noGrp="1"/>
          </p:cNvSpPr>
          <p:nvPr>
            <p:ph idx="1"/>
          </p:nvPr>
        </p:nvSpPr>
        <p:spPr/>
        <p:txBody>
          <a:bodyPr>
            <a:normAutofit fontScale="62500" lnSpcReduction="20000"/>
          </a:bodyPr>
          <a:lstStyle/>
          <a:p>
            <a:pPr>
              <a:buNone/>
            </a:pPr>
            <a:r>
              <a:rPr lang="da-DK" dirty="0" smtClean="0"/>
              <a:t>Indbyrdes </a:t>
            </a:r>
            <a:r>
              <a:rPr lang="da-DK" dirty="0" smtClean="0"/>
              <a:t>forskelligheder og variationer i forhold til følgende aspekter:  </a:t>
            </a:r>
          </a:p>
          <a:p>
            <a:r>
              <a:rPr lang="da-DK" dirty="0" smtClean="0"/>
              <a:t>Om </a:t>
            </a:r>
            <a:r>
              <a:rPr lang="da-DK" dirty="0" smtClean="0"/>
              <a:t>udgangspunktet for test er matematikvanskeligheder bredt eller </a:t>
            </a:r>
            <a:r>
              <a:rPr lang="da-DK" dirty="0" err="1" smtClean="0"/>
              <a:t>dyskalkuli</a:t>
            </a:r>
            <a:r>
              <a:rPr lang="da-DK" dirty="0" smtClean="0"/>
              <a:t> snævert. </a:t>
            </a:r>
            <a:endParaRPr lang="da-DK" dirty="0" smtClean="0"/>
          </a:p>
          <a:p>
            <a:r>
              <a:rPr lang="da-DK" dirty="0" smtClean="0"/>
              <a:t>Om </a:t>
            </a:r>
            <a:r>
              <a:rPr lang="da-DK" dirty="0" smtClean="0"/>
              <a:t>hvorvidt formålet med testen er at udelukke andre typer </a:t>
            </a:r>
            <a:r>
              <a:rPr lang="da-DK" dirty="0" err="1" smtClean="0"/>
              <a:t>vanskelighe-der</a:t>
            </a:r>
            <a:r>
              <a:rPr lang="da-DK" dirty="0" smtClean="0"/>
              <a:t> </a:t>
            </a:r>
            <a:r>
              <a:rPr lang="da-DK" dirty="0" smtClean="0"/>
              <a:t>for at finde frem til, om der er tale om </a:t>
            </a:r>
            <a:r>
              <a:rPr lang="da-DK" dirty="0" err="1" smtClean="0"/>
              <a:t>dyskalkuli</a:t>
            </a:r>
            <a:r>
              <a:rPr lang="da-DK" dirty="0" smtClean="0"/>
              <a:t>, eller om det drejer dig om at identificere andre vanskeligheder, hvis der ikke er tale om </a:t>
            </a:r>
            <a:r>
              <a:rPr lang="da-DK" dirty="0" err="1" smtClean="0"/>
              <a:t>dyskalkuli</a:t>
            </a:r>
            <a:r>
              <a:rPr lang="da-DK" dirty="0" smtClean="0"/>
              <a:t>. </a:t>
            </a:r>
            <a:endParaRPr lang="da-DK" dirty="0" smtClean="0"/>
          </a:p>
          <a:p>
            <a:r>
              <a:rPr lang="da-DK" dirty="0" smtClean="0"/>
              <a:t>Om </a:t>
            </a:r>
            <a:r>
              <a:rPr lang="da-DK" dirty="0" smtClean="0"/>
              <a:t>hvorvidt fokus specifikt skal være på </a:t>
            </a:r>
            <a:r>
              <a:rPr lang="da-DK" dirty="0" err="1" smtClean="0"/>
              <a:t>talfornemmelse</a:t>
            </a:r>
            <a:r>
              <a:rPr lang="da-DK" dirty="0" smtClean="0"/>
              <a:t> (</a:t>
            </a:r>
            <a:r>
              <a:rPr lang="da-DK" dirty="0" err="1" smtClean="0"/>
              <a:t>tal-</a:t>
            </a:r>
            <a:r>
              <a:rPr lang="da-DK" dirty="0" smtClean="0"/>
              <a:t> og mængdeforståelse) eller matematiskvanskelighed med et mere holistisk perspektiv på barnets udvikling og </a:t>
            </a:r>
            <a:r>
              <a:rPr lang="da-DK" dirty="0" smtClean="0"/>
              <a:t>trivsel.</a:t>
            </a:r>
          </a:p>
          <a:p>
            <a:r>
              <a:rPr lang="da-DK" dirty="0" smtClean="0"/>
              <a:t>Hvilke </a:t>
            </a:r>
            <a:r>
              <a:rPr lang="da-DK" dirty="0" smtClean="0"/>
              <a:t>målgrupper de forskellige </a:t>
            </a:r>
            <a:r>
              <a:rPr lang="da-DK" dirty="0" err="1" smtClean="0"/>
              <a:t>dyskalkuli-test</a:t>
            </a:r>
            <a:r>
              <a:rPr lang="da-DK" dirty="0" smtClean="0"/>
              <a:t> henvender sig til (målgrupper fra 2-5 til 3-18 år</a:t>
            </a:r>
            <a:r>
              <a:rPr lang="da-DK" dirty="0" smtClean="0"/>
              <a:t>).</a:t>
            </a:r>
          </a:p>
          <a:p>
            <a:r>
              <a:rPr lang="da-DK" dirty="0" smtClean="0"/>
              <a:t>Tilpasning </a:t>
            </a:r>
            <a:r>
              <a:rPr lang="da-DK" dirty="0" smtClean="0"/>
              <a:t>af test. Litteraturen omfatter alt fra skræddersyede test af individuelle børn til afklaring af klassens generelle standpunkt. </a:t>
            </a:r>
          </a:p>
          <a:p>
            <a:r>
              <a:rPr lang="da-DK" dirty="0" smtClean="0"/>
              <a:t>Screening</a:t>
            </a:r>
            <a:r>
              <a:rPr lang="da-DK" dirty="0" smtClean="0"/>
              <a:t>, test eller diagnosticering </a:t>
            </a:r>
            <a:endParaRPr lang="da-DK" dirty="0" smtClean="0"/>
          </a:p>
          <a:p>
            <a:r>
              <a:rPr lang="da-DK" dirty="0" smtClean="0"/>
              <a:t>Hvem </a:t>
            </a:r>
            <a:r>
              <a:rPr lang="da-DK" dirty="0" smtClean="0"/>
              <a:t>der skal udføre test – psykologer eller </a:t>
            </a:r>
            <a:r>
              <a:rPr lang="da-DK" dirty="0" err="1" smtClean="0"/>
              <a:t>lægpersoner</a:t>
            </a:r>
            <a:r>
              <a:rPr lang="da-DK" dirty="0" smtClean="0"/>
              <a:t>.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Opsummering om screening og testning: </a:t>
            </a:r>
            <a:r>
              <a:rPr lang="da-DK" dirty="0" smtClean="0"/>
              <a:t>Færdighedsområder</a:t>
            </a:r>
            <a:endParaRPr lang="da-DK" dirty="0"/>
          </a:p>
        </p:txBody>
      </p:sp>
      <p:sp>
        <p:nvSpPr>
          <p:cNvPr id="3" name="Pladsholder til indhold 2"/>
          <p:cNvSpPr>
            <a:spLocks noGrp="1"/>
          </p:cNvSpPr>
          <p:nvPr>
            <p:ph idx="1"/>
          </p:nvPr>
        </p:nvSpPr>
        <p:spPr/>
        <p:txBody>
          <a:bodyPr>
            <a:normAutofit fontScale="77500" lnSpcReduction="20000"/>
          </a:bodyPr>
          <a:lstStyle/>
          <a:p>
            <a:pPr>
              <a:buNone/>
            </a:pPr>
            <a:r>
              <a:rPr lang="da-DK" dirty="0" smtClean="0"/>
              <a:t>I forhold til hvilke færdighedsområder der testes eller screenes for, når det specifikt drejer sig om at identificere </a:t>
            </a:r>
            <a:r>
              <a:rPr lang="da-DK" dirty="0" err="1" smtClean="0"/>
              <a:t>dyskalkuli</a:t>
            </a:r>
            <a:r>
              <a:rPr lang="da-DK" dirty="0" smtClean="0"/>
              <a:t> peger litteraturen på den intuitive </a:t>
            </a:r>
            <a:r>
              <a:rPr lang="da-DK" dirty="0" err="1" smtClean="0"/>
              <a:t>talfornem-melse</a:t>
            </a:r>
            <a:r>
              <a:rPr lang="da-DK" dirty="0" smtClean="0"/>
              <a:t> </a:t>
            </a:r>
            <a:r>
              <a:rPr lang="da-DK" dirty="0" smtClean="0"/>
              <a:t>og basale færdigheder, herunder at kunne skønne små antal eller mængder og skelne mellem dem (op til fire genstande). </a:t>
            </a:r>
            <a:endParaRPr lang="da-DK" dirty="0" smtClean="0"/>
          </a:p>
          <a:p>
            <a:pPr>
              <a:buNone/>
            </a:pPr>
            <a:r>
              <a:rPr lang="da-DK" dirty="0" smtClean="0"/>
              <a:t>Overordnet </a:t>
            </a:r>
            <a:r>
              <a:rPr lang="da-DK" dirty="0" smtClean="0"/>
              <a:t>set fremhæver litteraturen følgende:  </a:t>
            </a:r>
          </a:p>
          <a:p>
            <a:r>
              <a:rPr lang="da-DK" dirty="0" smtClean="0"/>
              <a:t>Basale </a:t>
            </a:r>
            <a:r>
              <a:rPr lang="da-DK" dirty="0" smtClean="0"/>
              <a:t>numeriske fakta </a:t>
            </a:r>
            <a:endParaRPr lang="da-DK" dirty="0" smtClean="0"/>
          </a:p>
          <a:p>
            <a:r>
              <a:rPr lang="da-DK" dirty="0" err="1" smtClean="0"/>
              <a:t>Taloperationer</a:t>
            </a:r>
            <a:endParaRPr lang="da-DK" dirty="0" smtClean="0"/>
          </a:p>
          <a:p>
            <a:r>
              <a:rPr lang="da-DK" dirty="0" smtClean="0"/>
              <a:t>Positionssystemet   </a:t>
            </a:r>
          </a:p>
          <a:p>
            <a:r>
              <a:rPr lang="da-DK" dirty="0" smtClean="0"/>
              <a:t>Strategier </a:t>
            </a:r>
            <a:r>
              <a:rPr lang="da-DK" dirty="0" smtClean="0"/>
              <a:t>og ræsonnementer  </a:t>
            </a:r>
            <a:endParaRPr lang="da-DK" dirty="0" smtClean="0"/>
          </a:p>
          <a:p>
            <a:r>
              <a:rPr lang="da-DK" dirty="0" smtClean="0"/>
              <a:t>Generelle </a:t>
            </a:r>
            <a:r>
              <a:rPr lang="da-DK" dirty="0" smtClean="0"/>
              <a:t>matematiske færdigheder.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Opsummering om screening og testning: </a:t>
            </a:r>
            <a:r>
              <a:rPr lang="da-DK" dirty="0" smtClean="0"/>
              <a:t>Specifikke vanskeligheder</a:t>
            </a:r>
            <a:endParaRPr lang="da-DK" dirty="0"/>
          </a:p>
        </p:txBody>
      </p:sp>
      <p:sp>
        <p:nvSpPr>
          <p:cNvPr id="3" name="Pladsholder til indhold 2"/>
          <p:cNvSpPr>
            <a:spLocks noGrp="1"/>
          </p:cNvSpPr>
          <p:nvPr>
            <p:ph idx="1"/>
          </p:nvPr>
        </p:nvSpPr>
        <p:spPr/>
        <p:txBody>
          <a:bodyPr>
            <a:normAutofit fontScale="70000" lnSpcReduction="20000"/>
          </a:bodyPr>
          <a:lstStyle/>
          <a:p>
            <a:r>
              <a:rPr lang="da-DK" dirty="0" smtClean="0"/>
              <a:t>Vanskeligheder ved at </a:t>
            </a:r>
            <a:r>
              <a:rPr lang="da-DK" b="1" i="1" dirty="0" smtClean="0"/>
              <a:t>opremse tal uden at bruge objekter </a:t>
            </a:r>
            <a:r>
              <a:rPr lang="da-DK" dirty="0" smtClean="0"/>
              <a:t>(fx fingre) </a:t>
            </a:r>
            <a:endParaRPr lang="da-DK" dirty="0" smtClean="0"/>
          </a:p>
          <a:p>
            <a:r>
              <a:rPr lang="da-DK" dirty="0" smtClean="0"/>
              <a:t>Vanskeligheder </a:t>
            </a:r>
            <a:r>
              <a:rPr lang="da-DK" dirty="0" smtClean="0"/>
              <a:t>ved at </a:t>
            </a:r>
            <a:r>
              <a:rPr lang="da-DK" b="1" i="1" dirty="0" smtClean="0"/>
              <a:t>tælle forlæns og baglæns </a:t>
            </a:r>
            <a:endParaRPr lang="da-DK" b="1" i="1" dirty="0" smtClean="0"/>
          </a:p>
          <a:p>
            <a:r>
              <a:rPr lang="da-DK" dirty="0" smtClean="0"/>
              <a:t> </a:t>
            </a:r>
            <a:r>
              <a:rPr lang="da-DK" dirty="0" smtClean="0"/>
              <a:t>Vanskeligheder ved at </a:t>
            </a:r>
            <a:r>
              <a:rPr lang="da-DK" b="1" i="1" dirty="0" smtClean="0"/>
              <a:t>sætte tal i rækkefølge </a:t>
            </a:r>
            <a:endParaRPr lang="da-DK" b="1" i="1" dirty="0" smtClean="0"/>
          </a:p>
          <a:p>
            <a:r>
              <a:rPr lang="da-DK" dirty="0" smtClean="0"/>
              <a:t>Vanskeligheder </a:t>
            </a:r>
            <a:r>
              <a:rPr lang="da-DK" dirty="0" smtClean="0"/>
              <a:t>ved </a:t>
            </a:r>
            <a:r>
              <a:rPr lang="da-DK" b="1" i="1" dirty="0" smtClean="0"/>
              <a:t>enkle sammenligninger af tal </a:t>
            </a:r>
            <a:r>
              <a:rPr lang="da-DK" dirty="0" smtClean="0"/>
              <a:t>(talmæssig størrelse og fysiske størrelse) </a:t>
            </a:r>
            <a:endParaRPr lang="da-DK" dirty="0" smtClean="0"/>
          </a:p>
          <a:p>
            <a:r>
              <a:rPr lang="da-DK" dirty="0" smtClean="0"/>
              <a:t>Vanskeligheder </a:t>
            </a:r>
            <a:r>
              <a:rPr lang="da-DK" dirty="0" smtClean="0"/>
              <a:t>ved s</a:t>
            </a:r>
            <a:r>
              <a:rPr lang="da-DK" b="1" i="1" dirty="0" smtClean="0"/>
              <a:t>imple regnestykker </a:t>
            </a:r>
            <a:r>
              <a:rPr lang="da-DK" dirty="0" smtClean="0"/>
              <a:t>(addition, subtraktion, multiplikation og division) </a:t>
            </a:r>
            <a:r>
              <a:rPr lang="da-DK" b="1" i="1" dirty="0" smtClean="0"/>
              <a:t>med etcifrede tal </a:t>
            </a:r>
            <a:endParaRPr lang="da-DK" b="1" i="1" dirty="0" smtClean="0"/>
          </a:p>
          <a:p>
            <a:r>
              <a:rPr lang="da-DK" dirty="0" smtClean="0"/>
              <a:t>Primitive </a:t>
            </a:r>
            <a:r>
              <a:rPr lang="da-DK" dirty="0" smtClean="0"/>
              <a:t>additions- og subtraktionsstrategier (fx </a:t>
            </a:r>
            <a:r>
              <a:rPr lang="da-DK" b="1" i="1" dirty="0" smtClean="0"/>
              <a:t>fingertælling</a:t>
            </a:r>
            <a:r>
              <a:rPr lang="da-DK" dirty="0" smtClean="0"/>
              <a:t>) </a:t>
            </a:r>
            <a:endParaRPr lang="da-DK" dirty="0" smtClean="0"/>
          </a:p>
          <a:p>
            <a:r>
              <a:rPr lang="da-DK" dirty="0" smtClean="0"/>
              <a:t>Vanskeligheder </a:t>
            </a:r>
            <a:r>
              <a:rPr lang="da-DK" dirty="0" smtClean="0"/>
              <a:t>ved fingertælling (eleven </a:t>
            </a:r>
            <a:r>
              <a:rPr lang="da-DK" b="1" i="1" dirty="0" smtClean="0"/>
              <a:t>tæller fx langsomt og unøjagtigt)</a:t>
            </a:r>
            <a:r>
              <a:rPr lang="da-DK" dirty="0" smtClean="0"/>
              <a:t> </a:t>
            </a:r>
            <a:endParaRPr lang="da-DK" dirty="0" smtClean="0"/>
          </a:p>
          <a:p>
            <a:r>
              <a:rPr lang="da-DK" dirty="0" smtClean="0"/>
              <a:t>Vanskeligheder </a:t>
            </a:r>
            <a:r>
              <a:rPr lang="da-DK" b="1" i="1" dirty="0" smtClean="0"/>
              <a:t>ved simpel sprog- og begrebsforståelse inden for matematikken. </a:t>
            </a:r>
            <a:endParaRPr lang="da-DK" b="1" i="1"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Tidlig indsats og undervisning</a:t>
            </a:r>
            <a:endParaRPr lang="da-DK" dirty="0"/>
          </a:p>
        </p:txBody>
      </p:sp>
      <p:sp>
        <p:nvSpPr>
          <p:cNvPr id="3" name="Pladsholder til indhold 2"/>
          <p:cNvSpPr>
            <a:spLocks noGrp="1"/>
          </p:cNvSpPr>
          <p:nvPr>
            <p:ph idx="1"/>
          </p:nvPr>
        </p:nvSpPr>
        <p:spPr/>
        <p:txBody>
          <a:bodyPr>
            <a:normAutofit fontScale="92500" lnSpcReduction="10000"/>
          </a:bodyPr>
          <a:lstStyle/>
          <a:p>
            <a:pPr>
              <a:buNone/>
            </a:pPr>
            <a:r>
              <a:rPr lang="da-DK" dirty="0" smtClean="0"/>
              <a:t>STØTTEFORMER</a:t>
            </a:r>
          </a:p>
          <a:p>
            <a:r>
              <a:rPr lang="da-DK" dirty="0" smtClean="0"/>
              <a:t>I </a:t>
            </a:r>
            <a:r>
              <a:rPr lang="da-DK" dirty="0" smtClean="0"/>
              <a:t>det følgende vil der blive præsenteret </a:t>
            </a:r>
            <a:r>
              <a:rPr lang="da-DK" dirty="0" err="1" smtClean="0"/>
              <a:t>støttefor-mer</a:t>
            </a:r>
            <a:r>
              <a:rPr lang="da-DK" dirty="0" smtClean="0"/>
              <a:t>, der kommer i anvendelse som konsekvens af testresultater og støtteformer, der i øvrigt er omtalt i litteraturen.</a:t>
            </a:r>
          </a:p>
          <a:p>
            <a:r>
              <a:rPr lang="da-DK" dirty="0" smtClean="0"/>
              <a:t>De bliver beskrevet på et mere generelt plan.</a:t>
            </a:r>
          </a:p>
          <a:p>
            <a:r>
              <a:rPr lang="da-DK" dirty="0" smtClean="0"/>
              <a:t>Imidlertid vil man også se, at mange af støtteformerne ikke opretholder en skarp skelnen mellem egentlig </a:t>
            </a:r>
            <a:r>
              <a:rPr lang="da-DK" dirty="0" err="1" smtClean="0"/>
              <a:t>dyskalkuli</a:t>
            </a:r>
            <a:r>
              <a:rPr lang="da-DK" dirty="0" smtClean="0"/>
              <a:t> og mere generelle matematikvanskeligheder.</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Tidlig indsats</a:t>
            </a:r>
            <a:endParaRPr lang="da-DK" dirty="0"/>
          </a:p>
        </p:txBody>
      </p:sp>
      <p:sp>
        <p:nvSpPr>
          <p:cNvPr id="3" name="Pladsholder til indhold 2"/>
          <p:cNvSpPr>
            <a:spLocks noGrp="1"/>
          </p:cNvSpPr>
          <p:nvPr>
            <p:ph idx="1"/>
          </p:nvPr>
        </p:nvSpPr>
        <p:spPr/>
        <p:txBody>
          <a:bodyPr>
            <a:normAutofit lnSpcReduction="10000"/>
          </a:bodyPr>
          <a:lstStyle/>
          <a:p>
            <a:r>
              <a:rPr lang="da-DK" dirty="0" smtClean="0"/>
              <a:t>Litteraturen indikerer, at matematik allerede i førskolealderen kan tænkes ind i børnenes legeaktiviteter, hvormed det er muligt at reducere senere vanskeligheder med tal.</a:t>
            </a:r>
          </a:p>
          <a:p>
            <a:r>
              <a:rPr lang="da-DK" dirty="0" smtClean="0"/>
              <a:t>Imidlertid påpeger flere eksperter, at det først giver mening at diagnosticere børn med </a:t>
            </a:r>
            <a:r>
              <a:rPr lang="da-DK" dirty="0" err="1" smtClean="0"/>
              <a:t>dys-kalkuli</a:t>
            </a:r>
            <a:r>
              <a:rPr lang="da-DK" dirty="0" smtClean="0"/>
              <a:t> omkring 4. klassetrin.</a:t>
            </a:r>
          </a:p>
          <a:p>
            <a:r>
              <a:rPr lang="da-DK" dirty="0" smtClean="0"/>
              <a:t>Samtidig henvender de anvendte test sig primært til skolebørn.</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Matematikvanskeligheder og </a:t>
            </a:r>
            <a:r>
              <a:rPr lang="da-DK" dirty="0" err="1" smtClean="0"/>
              <a:t>dyskalkuli</a:t>
            </a:r>
            <a:endParaRPr lang="da-DK" dirty="0"/>
          </a:p>
        </p:txBody>
      </p:sp>
      <p:sp>
        <p:nvSpPr>
          <p:cNvPr id="3" name="Pladsholder til indhold 2"/>
          <p:cNvSpPr>
            <a:spLocks noGrp="1"/>
          </p:cNvSpPr>
          <p:nvPr>
            <p:ph idx="1"/>
          </p:nvPr>
        </p:nvSpPr>
        <p:spPr/>
        <p:txBody>
          <a:bodyPr>
            <a:normAutofit fontScale="92500"/>
          </a:bodyPr>
          <a:lstStyle/>
          <a:p>
            <a:pPr>
              <a:buNone/>
            </a:pPr>
            <a:r>
              <a:rPr lang="da-DK" dirty="0" smtClean="0"/>
              <a:t>Matematikvanskeligheder </a:t>
            </a:r>
            <a:r>
              <a:rPr lang="da-DK" dirty="0"/>
              <a:t>er et bredt begreb, der groft opdelt drejer sig om tre typer af årsager:</a:t>
            </a:r>
          </a:p>
          <a:p>
            <a:pPr lvl="0"/>
            <a:r>
              <a:rPr lang="da-DK" dirty="0"/>
              <a:t>1) Problemer med tal,</a:t>
            </a:r>
          </a:p>
          <a:p>
            <a:pPr lvl="0"/>
            <a:r>
              <a:rPr lang="da-DK" dirty="0"/>
              <a:t> 2) Problemer med sprog og </a:t>
            </a:r>
          </a:p>
          <a:p>
            <a:pPr lvl="0"/>
            <a:r>
              <a:rPr lang="da-DK" dirty="0"/>
              <a:t>3) Manglende hverdagserfaring. </a:t>
            </a:r>
          </a:p>
          <a:p>
            <a:pPr>
              <a:buNone/>
            </a:pPr>
            <a:endParaRPr lang="da-DK" dirty="0"/>
          </a:p>
          <a:p>
            <a:r>
              <a:rPr lang="da-DK" dirty="0"/>
              <a:t>Af disse tre årsager dækker den første (problemer med tal), den specifikke tilstand – </a:t>
            </a:r>
            <a:r>
              <a:rPr lang="da-DK" dirty="0" err="1"/>
              <a:t>dyskalkuli</a:t>
            </a:r>
            <a:r>
              <a:rPr lang="da-DK" dirty="0" smtClean="0"/>
              <a:t>.</a:t>
            </a:r>
            <a:endParaRPr lang="da-DK" dirty="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Tidlig indsats</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smtClean="0"/>
              <a:t>Der findes imidlertid nogle test/kortlægninger, der kan anvendes allerede i førskolealderen.</a:t>
            </a:r>
          </a:p>
          <a:p>
            <a:r>
              <a:rPr lang="da-DK" dirty="0" err="1" smtClean="0"/>
              <a:t>Butterworth</a:t>
            </a:r>
            <a:r>
              <a:rPr lang="da-DK" dirty="0" smtClean="0"/>
              <a:t> fremhæver, at forskning viser, at børn allerede fra spædbarnsstadiet har en </a:t>
            </a:r>
            <a:r>
              <a:rPr lang="da-DK" dirty="0" err="1" smtClean="0"/>
              <a:t>mængdeforstå-else</a:t>
            </a:r>
            <a:r>
              <a:rPr lang="da-DK" dirty="0" smtClean="0"/>
              <a:t> og evne til at skelne mellem to størrelsesordener. Med denne medfødte ”startpakke” bygger børnene deres kulturelle redskaber, såsom talord, </a:t>
            </a:r>
            <a:r>
              <a:rPr lang="da-DK" dirty="0" err="1" smtClean="0"/>
              <a:t>taloperationer</a:t>
            </a:r>
            <a:r>
              <a:rPr lang="da-DK" dirty="0" smtClean="0"/>
              <a:t> og aritmetiske procedurer. </a:t>
            </a:r>
          </a:p>
          <a:p>
            <a:r>
              <a:rPr lang="da-DK" dirty="0" err="1" smtClean="0"/>
              <a:t>Dyskalkuli</a:t>
            </a:r>
            <a:r>
              <a:rPr lang="da-DK" dirty="0" smtClean="0"/>
              <a:t> vil derfor tidligt komme til udtryk, når børn har vanskeligheder med numeriske begreber (</a:t>
            </a:r>
            <a:r>
              <a:rPr lang="da-DK" dirty="0" err="1" smtClean="0"/>
              <a:t>numerical</a:t>
            </a:r>
            <a:r>
              <a:rPr lang="da-DK" dirty="0" smtClean="0"/>
              <a:t> </a:t>
            </a:r>
            <a:r>
              <a:rPr lang="da-DK" dirty="0" err="1" smtClean="0"/>
              <a:t>concepts</a:t>
            </a:r>
            <a:r>
              <a:rPr lang="da-DK" dirty="0" smtClean="0"/>
              <a:t>), særligt mængder, herunder tælling og sammenligning af to mængder.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Tidlig indsats</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Ifølge </a:t>
            </a:r>
            <a:r>
              <a:rPr lang="da-DK" dirty="0" err="1" smtClean="0"/>
              <a:t>Magne</a:t>
            </a:r>
            <a:r>
              <a:rPr lang="da-DK" dirty="0" smtClean="0"/>
              <a:t> (1994, 2004) begynder små børn spontant at skabe matematiske erfaringer. Først sensomotorisk, siden abstrakt operationelt.</a:t>
            </a:r>
          </a:p>
          <a:p>
            <a:r>
              <a:rPr lang="da-DK" dirty="0" smtClean="0"/>
              <a:t>Elevens sociale kompetencer udvikles allerede inden skolens begyndelse i hverdagslivet med familie, venner og nærmiljø. Det er ifølge </a:t>
            </a:r>
            <a:r>
              <a:rPr lang="da-DK" dirty="0" err="1" smtClean="0"/>
              <a:t>Magne</a:t>
            </a:r>
            <a:r>
              <a:rPr lang="da-DK" dirty="0" smtClean="0"/>
              <a:t> netop i sådanne hverdagssituationer, at matematik indgår og kan udbygges.</a:t>
            </a:r>
          </a:p>
          <a:p>
            <a:r>
              <a:rPr lang="da-DK" dirty="0" smtClean="0"/>
              <a:t>Lunde (2008) påpeger, at matematikken indeholder fire forskellige væsentlige sider: </a:t>
            </a:r>
            <a:r>
              <a:rPr lang="da-DK" dirty="0" err="1" smtClean="0"/>
              <a:t>regnefag</a:t>
            </a:r>
            <a:r>
              <a:rPr lang="da-DK" dirty="0" smtClean="0"/>
              <a:t>, sprogfag, </a:t>
            </a:r>
            <a:r>
              <a:rPr lang="da-DK" dirty="0" err="1" smtClean="0"/>
              <a:t>tænkefag</a:t>
            </a:r>
            <a:r>
              <a:rPr lang="da-DK" dirty="0" smtClean="0"/>
              <a:t> og </a:t>
            </a:r>
            <a:r>
              <a:rPr lang="da-DK" dirty="0" err="1" smtClean="0"/>
              <a:t>kontekstfag</a:t>
            </a:r>
            <a:r>
              <a:rPr lang="da-DK" dirty="0" smtClean="0"/>
              <a:t>. </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Tidlig indsats: Opsummering</a:t>
            </a:r>
            <a:endParaRPr lang="da-DK" dirty="0"/>
          </a:p>
        </p:txBody>
      </p:sp>
      <p:sp>
        <p:nvSpPr>
          <p:cNvPr id="3" name="Pladsholder til indhold 2"/>
          <p:cNvSpPr>
            <a:spLocks noGrp="1"/>
          </p:cNvSpPr>
          <p:nvPr>
            <p:ph idx="1"/>
          </p:nvPr>
        </p:nvSpPr>
        <p:spPr/>
        <p:txBody>
          <a:bodyPr/>
          <a:lstStyle/>
          <a:p>
            <a:r>
              <a:rPr lang="da-DK" dirty="0" smtClean="0"/>
              <a:t>Samlet set understøtter litteraturen en </a:t>
            </a:r>
            <a:r>
              <a:rPr lang="da-DK" b="1" dirty="0" smtClean="0"/>
              <a:t>tidlig</a:t>
            </a:r>
            <a:r>
              <a:rPr lang="da-DK" dirty="0" smtClean="0"/>
              <a:t> og </a:t>
            </a:r>
            <a:r>
              <a:rPr lang="da-DK" b="1" dirty="0" smtClean="0"/>
              <a:t>forebyggende</a:t>
            </a:r>
            <a:r>
              <a:rPr lang="da-DK" dirty="0" smtClean="0"/>
              <a:t> indsats. En tidlig indsats er her forstået som en indsats i førskolealderen, og denne kan allerede påbegyndes, når børnene er omkring to år.</a:t>
            </a:r>
          </a:p>
        </p:txBody>
      </p:sp>
    </p:spTree>
  </p:cSld>
  <p:clrMapOvr>
    <a:masterClrMapping/>
  </p:clrMapOvr>
  <p:transition>
    <p:pull dir="l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Inddragelse af flere sanser</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I litteraturen er der gennemgående konsensus om, at alle sanser skal integreres i støtteindsatsen for børn, der har regnevanskeligheder. </a:t>
            </a:r>
          </a:p>
          <a:p>
            <a:r>
              <a:rPr lang="da-DK" dirty="0" smtClean="0"/>
              <a:t>Især bliver visuelle, fysiske og verbale aktiviteter fremhævet. </a:t>
            </a:r>
          </a:p>
          <a:p>
            <a:r>
              <a:rPr lang="da-DK" dirty="0" smtClean="0"/>
              <a:t>I den forbindelse er det en gennemgående </a:t>
            </a:r>
            <a:r>
              <a:rPr lang="da-DK" dirty="0" err="1" smtClean="0"/>
              <a:t>anbe-faling</a:t>
            </a:r>
            <a:r>
              <a:rPr lang="da-DK" dirty="0" smtClean="0"/>
              <a:t> i litteraturen, at matematik bliver integreret i børnenes lege og hverdagssituationer på en sådan måde, at det giver mening for børnene.</a:t>
            </a:r>
          </a:p>
          <a:p>
            <a:r>
              <a:rPr lang="da-DK" dirty="0" smtClean="0"/>
              <a:t>Og det ved hjælp af ord og billeder, fysisk aktivitet, hverdagssituationer og lege mv.</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Inddrag flere sanser</a:t>
            </a:r>
            <a:endParaRPr lang="da-DK" dirty="0"/>
          </a:p>
        </p:txBody>
      </p:sp>
      <p:sp>
        <p:nvSpPr>
          <p:cNvPr id="3" name="Pladsholder til indhold 2"/>
          <p:cNvSpPr>
            <a:spLocks noGrp="1"/>
          </p:cNvSpPr>
          <p:nvPr>
            <p:ph idx="1"/>
          </p:nvPr>
        </p:nvSpPr>
        <p:spPr/>
        <p:txBody>
          <a:bodyPr>
            <a:normAutofit fontScale="70000" lnSpcReduction="20000"/>
          </a:bodyPr>
          <a:lstStyle/>
          <a:p>
            <a:r>
              <a:rPr lang="da-DK" dirty="0" err="1" smtClean="0"/>
              <a:t>Magne</a:t>
            </a:r>
            <a:r>
              <a:rPr lang="da-DK" dirty="0" smtClean="0"/>
              <a:t> (1994) bidrager med forskellige eksempler på legeaktiviteter for børn med matematikvanskeligheder. Han deler legeaktiviteterne op i fire hovedområder: </a:t>
            </a:r>
          </a:p>
          <a:p>
            <a:r>
              <a:rPr lang="da-DK" dirty="0" smtClean="0"/>
              <a:t>1) P-området, som er sprogopfattelse og problemløsning, fx hvor </a:t>
            </a:r>
            <a:r>
              <a:rPr lang="da-DK" dirty="0" err="1" smtClean="0"/>
              <a:t>kvantitetsord</a:t>
            </a:r>
            <a:r>
              <a:rPr lang="da-DK" dirty="0" smtClean="0"/>
              <a:t> som ”alle”, ”mange”, ”ingen”, ”nogle”, ”få” osv. bliver inddraget; </a:t>
            </a:r>
          </a:p>
          <a:p>
            <a:r>
              <a:rPr lang="da-DK" dirty="0" smtClean="0"/>
              <a:t>2) T-området, som er </a:t>
            </a:r>
            <a:r>
              <a:rPr lang="da-DK" dirty="0" err="1" smtClean="0"/>
              <a:t>talforståelse</a:t>
            </a:r>
            <a:r>
              <a:rPr lang="da-DK" dirty="0" smtClean="0"/>
              <a:t>, hvor forskelle i mængder identificeres, fx ved at opstille forskellige objekter; </a:t>
            </a:r>
          </a:p>
          <a:p>
            <a:r>
              <a:rPr lang="da-DK" dirty="0" smtClean="0"/>
              <a:t>3) G-området, som er geometri, </a:t>
            </a:r>
            <a:r>
              <a:rPr lang="da-DK" dirty="0" err="1" smtClean="0"/>
              <a:t>rumopfattelse</a:t>
            </a:r>
            <a:r>
              <a:rPr lang="da-DK" dirty="0" smtClean="0"/>
              <a:t>, fx øvelser med balancen, kropskontrol og overblik over kropsdele;  </a:t>
            </a:r>
          </a:p>
          <a:p>
            <a:r>
              <a:rPr lang="da-DK" dirty="0" smtClean="0"/>
              <a:t>4) </a:t>
            </a:r>
            <a:r>
              <a:rPr lang="da-DK" dirty="0" err="1" smtClean="0"/>
              <a:t>ASMD-området</a:t>
            </a:r>
            <a:r>
              <a:rPr lang="da-DK" dirty="0" smtClean="0"/>
              <a:t>, som er de fire regnearter. </a:t>
            </a:r>
          </a:p>
          <a:p>
            <a:r>
              <a:rPr lang="da-DK" dirty="0" err="1" smtClean="0"/>
              <a:t>SFI-forfatterne</a:t>
            </a:r>
            <a:r>
              <a:rPr lang="da-DK" dirty="0" smtClean="0"/>
              <a:t> antager, at hovedområde 2 (</a:t>
            </a:r>
            <a:r>
              <a:rPr lang="da-DK" dirty="0" err="1" smtClean="0"/>
              <a:t>talforståelse</a:t>
            </a:r>
            <a:r>
              <a:rPr lang="da-DK" dirty="0" smtClean="0"/>
              <a:t>) mere specifikt henvender sig til </a:t>
            </a:r>
            <a:r>
              <a:rPr lang="da-DK" dirty="0" err="1" smtClean="0"/>
              <a:t>dyskalkulikere</a:t>
            </a:r>
            <a:r>
              <a:rPr lang="da-DK" dirty="0" smtClean="0"/>
              <a:t>.</a:t>
            </a:r>
          </a:p>
          <a:p>
            <a:r>
              <a:rPr lang="da-DK" dirty="0" smtClean="0"/>
              <a:t>Egen kommentar: De andre 3 områder vil også kunne understøtte undervisningen af </a:t>
            </a:r>
            <a:r>
              <a:rPr lang="da-DK" dirty="0" err="1" smtClean="0"/>
              <a:t>dyskalkulikere</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Magnes</a:t>
            </a:r>
            <a:r>
              <a:rPr lang="da-DK" dirty="0" smtClean="0"/>
              <a:t> ”</a:t>
            </a:r>
            <a:r>
              <a:rPr lang="da-DK" dirty="0" err="1" smtClean="0"/>
              <a:t>Livsmatematik</a:t>
            </a:r>
            <a:r>
              <a:rPr lang="da-DK" dirty="0" smtClean="0"/>
              <a:t>”</a:t>
            </a:r>
            <a:endParaRPr lang="da-DK" dirty="0"/>
          </a:p>
        </p:txBody>
      </p:sp>
      <p:sp>
        <p:nvSpPr>
          <p:cNvPr id="3" name="Pladsholder til indhold 2"/>
          <p:cNvSpPr>
            <a:spLocks noGrp="1"/>
          </p:cNvSpPr>
          <p:nvPr>
            <p:ph idx="1"/>
          </p:nvPr>
        </p:nvSpPr>
        <p:spPr/>
        <p:txBody>
          <a:bodyPr>
            <a:normAutofit fontScale="92500"/>
          </a:bodyPr>
          <a:lstStyle/>
          <a:p>
            <a:r>
              <a:rPr lang="da-DK" dirty="0" err="1" smtClean="0"/>
              <a:t>Magne</a:t>
            </a:r>
            <a:r>
              <a:rPr lang="da-DK" dirty="0" smtClean="0"/>
              <a:t> advokerer for, at selve matematikken skal være baseret på det, han kalder </a:t>
            </a:r>
            <a:r>
              <a:rPr lang="da-DK" i="1" dirty="0" err="1" smtClean="0"/>
              <a:t>livsmatematik</a:t>
            </a:r>
            <a:r>
              <a:rPr lang="da-DK" dirty="0" smtClean="0"/>
              <a:t>, hvor matematikken tilpasses elevernes virkelighed. </a:t>
            </a:r>
          </a:p>
          <a:p>
            <a:r>
              <a:rPr lang="da-DK" dirty="0" smtClean="0"/>
              <a:t>Han argumenterer for, at man i højere grad skal tage udgangspunkt i børnenes hverdag og gøre matematik relevant og meningsfuld. </a:t>
            </a:r>
          </a:p>
          <a:p>
            <a:r>
              <a:rPr lang="da-DK" dirty="0" smtClean="0"/>
              <a:t>Ifølge </a:t>
            </a:r>
            <a:r>
              <a:rPr lang="da-DK" dirty="0" err="1" smtClean="0"/>
              <a:t>Magne</a:t>
            </a:r>
            <a:r>
              <a:rPr lang="da-DK" dirty="0" smtClean="0"/>
              <a:t> er elevens læring baseret på, at eleven ”aktivt skal bearbejde” og ”frivilligt søge”.</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Lundes matematiske principper</a:t>
            </a:r>
            <a:endParaRPr lang="da-DK" dirty="0"/>
          </a:p>
        </p:txBody>
      </p:sp>
      <p:sp>
        <p:nvSpPr>
          <p:cNvPr id="3" name="Pladsholder til indhold 2"/>
          <p:cNvSpPr>
            <a:spLocks noGrp="1"/>
          </p:cNvSpPr>
          <p:nvPr>
            <p:ph idx="1"/>
          </p:nvPr>
        </p:nvSpPr>
        <p:spPr/>
        <p:txBody>
          <a:bodyPr>
            <a:normAutofit fontScale="62500" lnSpcReduction="20000"/>
          </a:bodyPr>
          <a:lstStyle/>
          <a:p>
            <a:r>
              <a:rPr lang="da-DK" dirty="0" smtClean="0"/>
              <a:t>Lunde påpeger, at et hovedprincip i matematik for førskolebørn må være at videreføre elementer inden for </a:t>
            </a:r>
            <a:r>
              <a:rPr lang="da-DK" dirty="0" err="1" smtClean="0"/>
              <a:t>tal-</a:t>
            </a:r>
            <a:r>
              <a:rPr lang="da-DK" dirty="0" smtClean="0"/>
              <a:t> og mængdeforståelse.</a:t>
            </a:r>
          </a:p>
          <a:p>
            <a:r>
              <a:rPr lang="da-DK" dirty="0" smtClean="0"/>
              <a:t>Han omtaler herunder fem matematiske principper, som børn synes at have et implicit kendskab til: </a:t>
            </a:r>
          </a:p>
          <a:p>
            <a:r>
              <a:rPr lang="da-DK" dirty="0" smtClean="0"/>
              <a:t>1) </a:t>
            </a:r>
            <a:r>
              <a:rPr lang="da-DK" dirty="0" err="1" smtClean="0"/>
              <a:t>en-til-en-princippet</a:t>
            </a:r>
            <a:r>
              <a:rPr lang="da-DK" dirty="0" smtClean="0"/>
              <a:t> (hvert element i en mængde kan kun give et bestemt mærke, fx ”3”, én gang), </a:t>
            </a:r>
          </a:p>
          <a:p>
            <a:r>
              <a:rPr lang="da-DK" dirty="0" smtClean="0"/>
              <a:t>2) stabil orden (bestemt rækkefølge), </a:t>
            </a:r>
          </a:p>
          <a:p>
            <a:r>
              <a:rPr lang="da-DK" dirty="0" smtClean="0"/>
              <a:t>3) kardinalprincippet (det sidste mærke i en række er symbolet for antal elementer i mængden), </a:t>
            </a:r>
          </a:p>
          <a:p>
            <a:r>
              <a:rPr lang="da-DK" dirty="0" smtClean="0"/>
              <a:t>4) abstraktionsprincippet (en hvilken som helst type objekter kan tælles sammen for at finde antallet); </a:t>
            </a:r>
          </a:p>
          <a:p>
            <a:r>
              <a:rPr lang="da-DK" dirty="0" smtClean="0"/>
              <a:t>5) </a:t>
            </a:r>
            <a:r>
              <a:rPr lang="da-DK" dirty="0" err="1" smtClean="0"/>
              <a:t>irrelevant-orden-princippet</a:t>
            </a:r>
            <a:r>
              <a:rPr lang="da-DK" dirty="0" smtClean="0"/>
              <a:t> (tællerækkefølgen er ligegyldig, så længe de andre regler følges). </a:t>
            </a:r>
          </a:p>
          <a:p>
            <a:r>
              <a:rPr lang="da-DK" dirty="0" smtClean="0"/>
              <a:t>Lunde fremhæver, at selv meget små børn synes at have en intuitiv forståelse af ovennævnte elementer, og at børn bruger matematik for at mestre omgivelsernes krav, fx i leg.</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Inddrag sanser mm.: Opsummering</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Samlet set peger litteraturen i retning af, at alle barnets sanser så vidt muligt bliver inddraget i læringen. </a:t>
            </a:r>
          </a:p>
          <a:p>
            <a:r>
              <a:rPr lang="da-DK" dirty="0" smtClean="0"/>
              <a:t>Dette kan lade sig gøre ved at integrere </a:t>
            </a:r>
            <a:r>
              <a:rPr lang="nb-NO" dirty="0" smtClean="0"/>
              <a:t>matematikken i barnets lege og hverdagsaktivi-teter. Når barnet </a:t>
            </a:r>
            <a:r>
              <a:rPr lang="da-DK" dirty="0" smtClean="0"/>
              <a:t>anvender matematik i lege og hverdagsaktiviteter, kan det være med til at forebygge senere regnevanskeligheder, ved at barnet tidligt får mulighed for at udvikle strategier til at håndtere vanskelighederne.</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I litteraturen er undervisningens indhold og form centrale temaer. </a:t>
            </a:r>
          </a:p>
          <a:p>
            <a:r>
              <a:rPr lang="da-DK" dirty="0" smtClean="0"/>
              <a:t>Litteraturen anbefaler, at læring foregår på flere niveauer: klasseniveau, gruppeniveau og </a:t>
            </a:r>
            <a:r>
              <a:rPr lang="da-DK" dirty="0" err="1" smtClean="0"/>
              <a:t>indivi-duelt</a:t>
            </a:r>
            <a:r>
              <a:rPr lang="da-DK" dirty="0" smtClean="0"/>
              <a:t> niveau. </a:t>
            </a:r>
          </a:p>
          <a:p>
            <a:r>
              <a:rPr lang="da-DK" dirty="0" smtClean="0"/>
              <a:t>Dertil er det gennemgående, at indholdet er bredt, men særligt med vægt på at træne </a:t>
            </a:r>
            <a:r>
              <a:rPr lang="da-DK" dirty="0" err="1" smtClean="0"/>
              <a:t>talfornemmelsen</a:t>
            </a:r>
            <a:r>
              <a:rPr lang="da-DK" dirty="0" smtClean="0"/>
              <a:t>.  </a:t>
            </a:r>
          </a:p>
          <a:p>
            <a:r>
              <a:rPr lang="da-DK" dirty="0" smtClean="0"/>
              <a:t>Dertil kommer </a:t>
            </a:r>
            <a:r>
              <a:rPr lang="da-DK" dirty="0" err="1" smtClean="0"/>
              <a:t>italesættelse</a:t>
            </a:r>
            <a:r>
              <a:rPr lang="da-DK" dirty="0" smtClean="0"/>
              <a:t> af strategier og læring af kompenserende strategier.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fontScale="92500" lnSpcReduction="20000"/>
          </a:bodyPr>
          <a:lstStyle/>
          <a:p>
            <a:r>
              <a:rPr lang="da-DK" b="1" dirty="0" smtClean="0"/>
              <a:t>Center for Specialundervisning for Voksne (CSV)</a:t>
            </a:r>
            <a:r>
              <a:rPr lang="da-DK" dirty="0" smtClean="0"/>
              <a:t> har med støtte fra Undervisningsministeriet afprøvet og udviklet undervisningsmetoder og -materialer i samarbejde med førende eksperter på området.</a:t>
            </a:r>
          </a:p>
          <a:p>
            <a:r>
              <a:rPr lang="da-DK" dirty="0" smtClean="0"/>
              <a:t>I projektet blev det understreget, at </a:t>
            </a:r>
            <a:r>
              <a:rPr lang="da-DK" dirty="0" err="1" smtClean="0"/>
              <a:t>dyskalkuli</a:t>
            </a:r>
            <a:r>
              <a:rPr lang="da-DK" dirty="0" smtClean="0"/>
              <a:t> ikke kan ”helbredes”. Det handler om, at den enkelte skal lære strategier og særlige teknikker til at leve med funktionsnedsættelsen </a:t>
            </a:r>
            <a:r>
              <a:rPr lang="da-DK" dirty="0" err="1" smtClean="0"/>
              <a:t>dyskalkuli</a:t>
            </a:r>
            <a:r>
              <a:rPr lang="da-DK" dirty="0" smtClean="0"/>
              <a:t> og håndtere tallene snarere end ”bare” tillægges mere tid, træning eller specialundervisning.</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Bred begrebsdiversitet</a:t>
            </a:r>
            <a:endParaRPr lang="da-DK" dirty="0"/>
          </a:p>
        </p:txBody>
      </p:sp>
      <p:sp>
        <p:nvSpPr>
          <p:cNvPr id="3" name="Pladsholder til indhold 2"/>
          <p:cNvSpPr>
            <a:spLocks noGrp="1"/>
          </p:cNvSpPr>
          <p:nvPr>
            <p:ph idx="1"/>
          </p:nvPr>
        </p:nvSpPr>
        <p:spPr/>
        <p:txBody>
          <a:bodyPr>
            <a:normAutofit fontScale="70000" lnSpcReduction="20000"/>
          </a:bodyPr>
          <a:lstStyle/>
          <a:p>
            <a:r>
              <a:rPr lang="da-DK" dirty="0"/>
              <a:t>De mange og forskellige begreber og anvendelser kan være et udtryk for, at området er præget af mange og forskellige fagområder, heriblandt </a:t>
            </a:r>
            <a:r>
              <a:rPr lang="da-DK" dirty="0" smtClean="0"/>
              <a:t>neurologi, kognition, udviklingspsykologi</a:t>
            </a:r>
            <a:r>
              <a:rPr lang="da-DK" dirty="0"/>
              <a:t>, </a:t>
            </a:r>
            <a:r>
              <a:rPr lang="da-DK" dirty="0" smtClean="0"/>
              <a:t>didaktik</a:t>
            </a:r>
            <a:r>
              <a:rPr lang="da-DK" dirty="0"/>
              <a:t>, specialpædagogik og sociologi. </a:t>
            </a:r>
            <a:endParaRPr lang="da-DK" dirty="0" smtClean="0"/>
          </a:p>
          <a:p>
            <a:r>
              <a:rPr lang="da-DK" dirty="0" smtClean="0"/>
              <a:t>Forskere </a:t>
            </a:r>
            <a:r>
              <a:rPr lang="da-DK" dirty="0"/>
              <a:t>inden for de forskellige områder har meget </a:t>
            </a:r>
            <a:r>
              <a:rPr lang="da-DK" dirty="0" smtClean="0"/>
              <a:t>forskellige </a:t>
            </a:r>
            <a:r>
              <a:rPr lang="da-DK" dirty="0"/>
              <a:t>mål med deres forskning, og en del af dem har ingen erfaring med praksis. </a:t>
            </a:r>
            <a:endParaRPr lang="da-DK" dirty="0" smtClean="0"/>
          </a:p>
          <a:p>
            <a:r>
              <a:rPr lang="da-DK" dirty="0" smtClean="0"/>
              <a:t>Da </a:t>
            </a:r>
            <a:r>
              <a:rPr lang="da-DK" dirty="0"/>
              <a:t>begreberne tager udgangspunkt i forskellige traditioner og dermed forskellige perspektiver i forhold til begrebsvalg og -anvendelse samt årsagsforklaringer og definitioner, skaber det i sig selv forvirring på området</a:t>
            </a:r>
            <a:r>
              <a:rPr lang="da-DK" dirty="0" smtClean="0"/>
              <a:t>.</a:t>
            </a:r>
          </a:p>
          <a:p>
            <a:r>
              <a:rPr lang="da-DK" dirty="0" smtClean="0"/>
              <a:t>I tilknytning hertil er et overordnet problem en mangel på kommunikation faggrupperne imellem.</a:t>
            </a:r>
            <a:endParaRPr lang="da-DK" dirty="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fontScale="92500" lnSpcReduction="20000"/>
          </a:bodyPr>
          <a:lstStyle/>
          <a:p>
            <a:pPr>
              <a:buNone/>
            </a:pPr>
            <a:r>
              <a:rPr lang="da-DK" dirty="0" smtClean="0"/>
              <a:t>Både forskning og praksis opfordrer til, </a:t>
            </a:r>
          </a:p>
          <a:p>
            <a:r>
              <a:rPr lang="da-DK" dirty="0" smtClean="0"/>
              <a:t>at undervisningen foregår med tydelige instruktioner fra lærerne, </a:t>
            </a:r>
          </a:p>
          <a:p>
            <a:r>
              <a:rPr lang="da-DK" dirty="0" smtClean="0"/>
              <a:t>aktiviteter, hvor eleverne kan få sat ord på deres handlinger, </a:t>
            </a:r>
          </a:p>
          <a:p>
            <a:r>
              <a:rPr lang="da-DK" dirty="0" smtClean="0"/>
              <a:t>anvendelse af forskellige udtryksformer og deltagelse i matematiske situationer.</a:t>
            </a:r>
          </a:p>
          <a:p>
            <a:r>
              <a:rPr lang="da-DK" dirty="0" smtClean="0"/>
              <a:t>Det er vigtigt, at lærerne både støtter og styrker elevernes stærke og svage sider. Det er ifølge Lunde ikke et enten-eller, men et både-og.</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a:bodyPr>
          <a:lstStyle/>
          <a:p>
            <a:r>
              <a:rPr lang="da-DK" dirty="0" smtClean="0"/>
              <a:t>I forhold til specialundervisning i skolen fremhæver </a:t>
            </a:r>
            <a:r>
              <a:rPr lang="da-DK" dirty="0" err="1" smtClean="0"/>
              <a:t>Magne</a:t>
            </a:r>
            <a:r>
              <a:rPr lang="da-DK" dirty="0" smtClean="0"/>
              <a:t> fire elementer, som er særligt væsentlige:</a:t>
            </a:r>
          </a:p>
          <a:p>
            <a:r>
              <a:rPr lang="da-DK" i="1" dirty="0" err="1" smtClean="0"/>
              <a:t>Livsmatematik</a:t>
            </a:r>
            <a:r>
              <a:rPr lang="da-DK" i="1" dirty="0" smtClean="0"/>
              <a:t> er ifølge </a:t>
            </a:r>
            <a:r>
              <a:rPr lang="da-DK" i="1" dirty="0" err="1" smtClean="0"/>
              <a:t>Magne</a:t>
            </a:r>
            <a:r>
              <a:rPr lang="da-DK" i="1" dirty="0" smtClean="0"/>
              <a:t> at møde, bearbejde og beslutte problemer </a:t>
            </a:r>
            <a:r>
              <a:rPr lang="da-DK" dirty="0" smtClean="0"/>
              <a:t>i hverdagen.  Man skal her udnytte elevens egne hverdags- erfaringer om husholdning, fritid, natur og kultur m.m.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fontScale="92500" lnSpcReduction="20000"/>
          </a:bodyPr>
          <a:lstStyle/>
          <a:p>
            <a:r>
              <a:rPr lang="da-DK" i="1" dirty="0" smtClean="0"/>
              <a:t>Opdagende indlæring. Her skal eleven selv søge viden og gerne i den </a:t>
            </a:r>
            <a:r>
              <a:rPr lang="da-DK" dirty="0" smtClean="0"/>
              <a:t>forbindelse opdage, udforske og anvende det matematiske sprog. </a:t>
            </a:r>
          </a:p>
          <a:p>
            <a:r>
              <a:rPr lang="da-DK" dirty="0" smtClean="0"/>
              <a:t> </a:t>
            </a:r>
            <a:r>
              <a:rPr lang="da-DK" i="1" dirty="0" smtClean="0"/>
              <a:t>Prototype-indlæring. Metoden forudsætter, at trænings-typer er af forskellig </a:t>
            </a:r>
            <a:r>
              <a:rPr lang="da-DK" dirty="0" smtClean="0"/>
              <a:t>vigtighed. Visse stofelementer er centrale, mere repræsentative og derfor typiske for et givet stofområde.</a:t>
            </a:r>
          </a:p>
          <a:p>
            <a:r>
              <a:rPr lang="da-DK" i="1" dirty="0" smtClean="0"/>
              <a:t>Produktiv træning. </a:t>
            </a:r>
            <a:r>
              <a:rPr lang="da-DK" i="1" dirty="0" err="1" smtClean="0"/>
              <a:t>Magne</a:t>
            </a:r>
            <a:r>
              <a:rPr lang="da-DK" i="1" dirty="0" smtClean="0"/>
              <a:t> tror ikke på mekanisk træning ved brug af </a:t>
            </a:r>
            <a:r>
              <a:rPr lang="da-DK" dirty="0" smtClean="0"/>
              <a:t>trinmetoden. I stedet skal de opfordres til at tænke selvstændigt og reflekterende.</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Undervisning</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Adler fremhæver konkrete forslag til kognitiv træning rettet mod </a:t>
            </a:r>
            <a:r>
              <a:rPr lang="da-DK" dirty="0" err="1" smtClean="0"/>
              <a:t>dyskalkuli</a:t>
            </a:r>
            <a:r>
              <a:rPr lang="da-DK" dirty="0" smtClean="0"/>
              <a:t>. Han fremhæver: </a:t>
            </a:r>
          </a:p>
          <a:p>
            <a:r>
              <a:rPr lang="da-DK" dirty="0" smtClean="0"/>
              <a:t>1) træning af skema for tal ved at udarbejde en tallinje med brøker; </a:t>
            </a:r>
          </a:p>
          <a:p>
            <a:r>
              <a:rPr lang="da-DK" dirty="0" smtClean="0"/>
              <a:t>2) træning af arbejdshukommelse ved at udregne tværsum af </a:t>
            </a:r>
            <a:r>
              <a:rPr lang="da-DK" dirty="0" err="1" smtClean="0"/>
              <a:t>otte-cifrede</a:t>
            </a:r>
            <a:r>
              <a:rPr lang="da-DK" dirty="0" smtClean="0"/>
              <a:t> tal; </a:t>
            </a:r>
          </a:p>
          <a:p>
            <a:r>
              <a:rPr lang="da-DK" dirty="0" smtClean="0"/>
              <a:t>3) træning af </a:t>
            </a:r>
            <a:r>
              <a:rPr lang="da-DK" dirty="0" err="1" smtClean="0"/>
              <a:t>spatiale</a:t>
            </a:r>
            <a:r>
              <a:rPr lang="da-DK" dirty="0" smtClean="0"/>
              <a:t> kompetencer via opgaver med konkret materialer, fx </a:t>
            </a:r>
            <a:r>
              <a:rPr lang="da-DK" dirty="0" err="1" smtClean="0"/>
              <a:t>cuisenaire-stænger</a:t>
            </a:r>
            <a:r>
              <a:rPr lang="da-DK" dirty="0" smtClean="0"/>
              <a:t>; </a:t>
            </a:r>
          </a:p>
          <a:p>
            <a:r>
              <a:rPr lang="da-DK" dirty="0" smtClean="0"/>
              <a:t>4) træning af tidsopfattelse, hvor der anvendes et analogt og digital ur eller via praktiske opgaver med tidtagning; </a:t>
            </a:r>
          </a:p>
          <a:p>
            <a:r>
              <a:rPr lang="da-DK" dirty="0" smtClean="0"/>
              <a:t>5)træning af arbejdshukommelse, opmærksomhed og koncentration ved hjælp af spil, såsom skak, </a:t>
            </a:r>
            <a:r>
              <a:rPr lang="da-DK" dirty="0" err="1" smtClean="0"/>
              <a:t>master-mind</a:t>
            </a:r>
            <a:r>
              <a:rPr lang="da-DK" dirty="0" smtClean="0"/>
              <a:t>, bridge, canasta og </a:t>
            </a:r>
            <a:r>
              <a:rPr lang="da-DK" dirty="0" err="1" smtClean="0"/>
              <a:t>sudoku</a:t>
            </a:r>
            <a:r>
              <a:rPr lang="da-DK" dirty="0" smtClean="0"/>
              <a:t>.</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a:bodyPr>
          <a:lstStyle/>
          <a:p>
            <a:r>
              <a:rPr lang="da-DK" dirty="0" smtClean="0"/>
              <a:t>Derudover har han i forlængelse af sin matematikscreening udarbejdet en </a:t>
            </a:r>
            <a:r>
              <a:rPr lang="da-DK" dirty="0" err="1" smtClean="0"/>
              <a:t>idébog</a:t>
            </a:r>
            <a:r>
              <a:rPr lang="da-DK" dirty="0" smtClean="0"/>
              <a:t> til den videre træning og planlægning af øvelser, som . </a:t>
            </a:r>
            <a:r>
              <a:rPr lang="da-DK" dirty="0" err="1" smtClean="0"/>
              <a:t>Idébogen</a:t>
            </a:r>
            <a:r>
              <a:rPr lang="da-DK" dirty="0" smtClean="0"/>
              <a:t> indeholder øvelser fra ti delområder, der hver indeholder emner (kognitive processer), der har betydning for arbejdet med matematik: </a:t>
            </a:r>
          </a:p>
        </p:txBody>
      </p:sp>
    </p:spTree>
  </p:cSld>
  <p:clrMapOvr>
    <a:masterClrMapping/>
  </p:clrMapOvr>
  <p:transition>
    <p:pull dir="lu"/>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smtClean="0"/>
              <a:t>1) tal og cifre, </a:t>
            </a:r>
          </a:p>
          <a:p>
            <a:r>
              <a:rPr lang="da-DK" dirty="0" smtClean="0"/>
              <a:t>2) </a:t>
            </a:r>
            <a:r>
              <a:rPr lang="da-DK" dirty="0" err="1" smtClean="0"/>
              <a:t>talbegrebet</a:t>
            </a:r>
            <a:r>
              <a:rPr lang="da-DK" dirty="0" smtClean="0"/>
              <a:t>, </a:t>
            </a:r>
          </a:p>
          <a:p>
            <a:r>
              <a:rPr lang="da-DK" dirty="0" smtClean="0"/>
              <a:t>3) antalsopfattelse, </a:t>
            </a:r>
          </a:p>
          <a:p>
            <a:r>
              <a:rPr lang="da-DK" dirty="0" smtClean="0"/>
              <a:t>4) skema for tal, </a:t>
            </a:r>
          </a:p>
          <a:p>
            <a:r>
              <a:rPr lang="da-DK" dirty="0" smtClean="0"/>
              <a:t>5) arbejdshukommelse og opmærksomhed, </a:t>
            </a:r>
          </a:p>
          <a:p>
            <a:r>
              <a:rPr lang="da-DK" dirty="0" smtClean="0"/>
              <a:t>6) perception, </a:t>
            </a:r>
          </a:p>
          <a:p>
            <a:r>
              <a:rPr lang="da-DK" dirty="0" smtClean="0"/>
              <a:t>7) </a:t>
            </a:r>
            <a:r>
              <a:rPr lang="da-DK" dirty="0" err="1" smtClean="0"/>
              <a:t>spatial</a:t>
            </a:r>
            <a:r>
              <a:rPr lang="da-DK" dirty="0" smtClean="0"/>
              <a:t> tænkning, </a:t>
            </a:r>
          </a:p>
          <a:p>
            <a:r>
              <a:rPr lang="da-DK" dirty="0" smtClean="0"/>
              <a:t>8) </a:t>
            </a:r>
            <a:r>
              <a:rPr lang="da-DK" dirty="0" err="1" smtClean="0"/>
              <a:t>planlægningsevne</a:t>
            </a:r>
            <a:r>
              <a:rPr lang="da-DK" dirty="0" smtClean="0"/>
              <a:t>,</a:t>
            </a:r>
          </a:p>
          <a:p>
            <a:r>
              <a:rPr lang="da-DK" dirty="0" smtClean="0"/>
              <a:t>9) tidsopfattelse og </a:t>
            </a:r>
          </a:p>
          <a:p>
            <a:r>
              <a:rPr lang="da-DK" dirty="0" smtClean="0"/>
              <a:t>10) logik og problemløsning.</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Undervisning</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smtClean="0"/>
              <a:t>Undervisningsformen og indholdet spiller en central rolle. Her er den gennemgående anbefaling, at </a:t>
            </a:r>
          </a:p>
          <a:p>
            <a:r>
              <a:rPr lang="da-DK" dirty="0" smtClean="0"/>
              <a:t>undervisningsformen omfatter alle tre niveauer: </a:t>
            </a:r>
          </a:p>
          <a:p>
            <a:pPr>
              <a:buNone/>
            </a:pPr>
            <a:r>
              <a:rPr lang="da-DK" dirty="0" smtClean="0"/>
              <a:t>	klasse-, gruppe- og individniveau.</a:t>
            </a:r>
          </a:p>
          <a:p>
            <a:r>
              <a:rPr lang="da-DK" dirty="0" smtClean="0"/>
              <a:t>undervisningen indeholder elementer, der træner de </a:t>
            </a:r>
            <a:r>
              <a:rPr lang="da-DK" i="1" dirty="0" smtClean="0"/>
              <a:t>kognitive</a:t>
            </a:r>
            <a:r>
              <a:rPr lang="da-DK" dirty="0" smtClean="0"/>
              <a:t> processer. </a:t>
            </a:r>
          </a:p>
          <a:p>
            <a:r>
              <a:rPr lang="da-DK" dirty="0" smtClean="0"/>
              <a:t>Særligt for </a:t>
            </a:r>
            <a:r>
              <a:rPr lang="da-DK" dirty="0" err="1" smtClean="0"/>
              <a:t>dyskalkulikere</a:t>
            </a:r>
            <a:r>
              <a:rPr lang="da-DK" dirty="0" smtClean="0"/>
              <a:t> bliver der dels lagt vægt på øvelser, der styrker </a:t>
            </a:r>
            <a:r>
              <a:rPr lang="da-DK" dirty="0" err="1" smtClean="0"/>
              <a:t>talfornemmelsen</a:t>
            </a:r>
            <a:r>
              <a:rPr lang="da-DK" dirty="0" smtClean="0"/>
              <a:t> (</a:t>
            </a:r>
            <a:r>
              <a:rPr lang="da-DK" dirty="0" err="1" smtClean="0"/>
              <a:t>tal-</a:t>
            </a:r>
            <a:r>
              <a:rPr lang="da-DK" dirty="0" smtClean="0"/>
              <a:t> og mængde-forståelse), </a:t>
            </a:r>
          </a:p>
          <a:p>
            <a:r>
              <a:rPr lang="da-DK" dirty="0" smtClean="0"/>
              <a:t>dels bliver der lagt vægt på, at eleven lærer </a:t>
            </a:r>
            <a:r>
              <a:rPr lang="da-DK" dirty="0" err="1" smtClean="0"/>
              <a:t>kompense-rende</a:t>
            </a:r>
            <a:r>
              <a:rPr lang="da-DK" dirty="0" smtClean="0"/>
              <a:t> strategier. Træning kan foregå via spil, hvor eleven har mulighed for selvtræning.</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Hjælperedskaber</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Forskellige redskaber fremhæves som effektiv eller kompenserende støtte, herunder lommeregnere og digitale læringsmidler:</a:t>
            </a:r>
          </a:p>
          <a:p>
            <a:r>
              <a:rPr lang="da-DK" dirty="0" smtClean="0"/>
              <a:t>Lommeregnere: almindelige lommeregner, Multimedia </a:t>
            </a:r>
            <a:r>
              <a:rPr lang="da-DK" dirty="0" err="1" smtClean="0"/>
              <a:t>Interactive</a:t>
            </a:r>
            <a:r>
              <a:rPr lang="da-DK" dirty="0" smtClean="0"/>
              <a:t> </a:t>
            </a:r>
            <a:r>
              <a:rPr lang="da-DK" dirty="0" err="1" smtClean="0"/>
              <a:t>Calculator</a:t>
            </a:r>
            <a:r>
              <a:rPr lang="da-DK" dirty="0" smtClean="0"/>
              <a:t> (MIC) og </a:t>
            </a:r>
            <a:r>
              <a:rPr lang="da-DK" dirty="0" err="1" smtClean="0"/>
              <a:t>Dyscalculator</a:t>
            </a:r>
            <a:r>
              <a:rPr lang="da-DK" dirty="0" smtClean="0"/>
              <a:t> </a:t>
            </a:r>
          </a:p>
          <a:p>
            <a:r>
              <a:rPr lang="da-DK" dirty="0" smtClean="0"/>
              <a:t>Digitale læringsmidler (spil): fx </a:t>
            </a:r>
            <a:r>
              <a:rPr lang="da-DK" dirty="0" err="1" smtClean="0"/>
              <a:t>Number</a:t>
            </a:r>
            <a:r>
              <a:rPr lang="da-DK" dirty="0" smtClean="0"/>
              <a:t> Race, </a:t>
            </a:r>
            <a:r>
              <a:rPr lang="da-DK" dirty="0" err="1" smtClean="0"/>
              <a:t>Graphogram-maths</a:t>
            </a:r>
            <a:r>
              <a:rPr lang="da-DK" dirty="0" smtClean="0"/>
              <a:t>, </a:t>
            </a:r>
            <a:r>
              <a:rPr lang="en-US" dirty="0" smtClean="0"/>
              <a:t>Cuisenaire, </a:t>
            </a:r>
            <a:r>
              <a:rPr lang="en-US" dirty="0" err="1" smtClean="0"/>
              <a:t>Lumosity</a:t>
            </a:r>
            <a:r>
              <a:rPr lang="en-US" dirty="0" smtClean="0"/>
              <a:t>, </a:t>
            </a:r>
            <a:r>
              <a:rPr lang="en-US" dirty="0" err="1" smtClean="0"/>
              <a:t>RoboMemo</a:t>
            </a:r>
            <a:r>
              <a:rPr lang="en-US" dirty="0" smtClean="0"/>
              <a:t>, </a:t>
            </a:r>
            <a:r>
              <a:rPr lang="en-US" dirty="0" err="1" smtClean="0"/>
              <a:t>CogMed</a:t>
            </a:r>
            <a:r>
              <a:rPr lang="en-US" dirty="0" smtClean="0"/>
              <a:t> </a:t>
            </a:r>
            <a:r>
              <a:rPr lang="en-US" dirty="0" err="1" smtClean="0"/>
              <a:t>og</a:t>
            </a:r>
            <a:r>
              <a:rPr lang="en-US" dirty="0" smtClean="0"/>
              <a:t> Brain Challenge.</a:t>
            </a:r>
          </a:p>
          <a:p>
            <a:r>
              <a:rPr lang="da-DK" dirty="0" err="1" smtClean="0"/>
              <a:t>Cuisenaire-stænger</a:t>
            </a:r>
            <a:r>
              <a:rPr lang="da-DK" dirty="0" smtClean="0"/>
              <a:t> (og andre objekter).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Hjælperedskaber</a:t>
            </a:r>
            <a:endParaRPr lang="da-DK" dirty="0"/>
          </a:p>
        </p:txBody>
      </p:sp>
      <p:sp>
        <p:nvSpPr>
          <p:cNvPr id="3" name="Pladsholder til indhold 2"/>
          <p:cNvSpPr>
            <a:spLocks noGrp="1"/>
          </p:cNvSpPr>
          <p:nvPr>
            <p:ph idx="1"/>
          </p:nvPr>
        </p:nvSpPr>
        <p:spPr/>
        <p:txBody>
          <a:bodyPr/>
          <a:lstStyle/>
          <a:p>
            <a:r>
              <a:rPr lang="da-DK" dirty="0" smtClean="0"/>
              <a:t>Der findes rigtig mange materialer til selvstudier, men materialerne er ikke blevet grundigt evalueret. </a:t>
            </a:r>
          </a:p>
          <a:p>
            <a:r>
              <a:rPr lang="da-DK" dirty="0" smtClean="0"/>
              <a:t>Det betyder, at det er uklart, hvor effektive materialerne er, og om de virker for alle børn med </a:t>
            </a:r>
            <a:r>
              <a:rPr lang="da-DK" dirty="0" err="1" smtClean="0"/>
              <a:t>dyskalkuli</a:t>
            </a:r>
            <a:r>
              <a:rPr lang="da-DK" dirty="0" smtClean="0"/>
              <a:t>.</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Hjælperedskaber</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err="1" smtClean="0"/>
              <a:t>Butterworth</a:t>
            </a:r>
            <a:r>
              <a:rPr lang="da-DK" dirty="0" smtClean="0"/>
              <a:t> (2003) anbefaler, at elev, forældre og lærere søger strategier uden om vanskelighederne snarere end at konfrontere dem direkte. </a:t>
            </a:r>
          </a:p>
          <a:p>
            <a:r>
              <a:rPr lang="da-DK" dirty="0" smtClean="0"/>
              <a:t>Han anvender en analogi til farveblindhed. Ingen kendte regimer vil gøre det muligt for en person, der er farveblind at skelne mellem rød og grøn. Imidlertid kræver strukturen i samfundet, at du stopper for rødt lys og går ved grønt lys. Det betyder, at en person, som er farveblind, må lære andre strategier til at vurdere, hvad der er henholdsvis rødt og grønt. </a:t>
            </a:r>
          </a:p>
          <a:p>
            <a:r>
              <a:rPr lang="da-DK" dirty="0" smtClean="0"/>
              <a:t>I forhold til </a:t>
            </a:r>
            <a:r>
              <a:rPr lang="da-DK" dirty="0" err="1" smtClean="0"/>
              <a:t>dyskalkuli</a:t>
            </a:r>
            <a:r>
              <a:rPr lang="da-DK" dirty="0" smtClean="0"/>
              <a:t> anbefaler </a:t>
            </a:r>
            <a:r>
              <a:rPr lang="da-DK" dirty="0" err="1" smtClean="0"/>
              <a:t>Butterworth</a:t>
            </a:r>
            <a:r>
              <a:rPr lang="da-DK" dirty="0" smtClean="0"/>
              <a:t>, at eleven lærer at bruge en lommeregner.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Forskellige perspektiver </a:t>
            </a:r>
            <a:br>
              <a:rPr lang="da-DK" dirty="0" smtClean="0"/>
            </a:br>
            <a:r>
              <a:rPr lang="da-DK" dirty="0" smtClean="0"/>
              <a:t>Neurologisk (medicinsk) perspektiv</a:t>
            </a:r>
            <a:endParaRPr lang="da-DK" dirty="0"/>
          </a:p>
        </p:txBody>
      </p:sp>
      <p:sp>
        <p:nvSpPr>
          <p:cNvPr id="3" name="Pladsholder til indhold 2"/>
          <p:cNvSpPr>
            <a:spLocks noGrp="1"/>
          </p:cNvSpPr>
          <p:nvPr>
            <p:ph idx="1"/>
          </p:nvPr>
        </p:nvSpPr>
        <p:spPr>
          <a:xfrm>
            <a:off x="428596" y="1571612"/>
            <a:ext cx="8229600" cy="4525963"/>
          </a:xfrm>
        </p:spPr>
        <p:txBody>
          <a:bodyPr>
            <a:normAutofit lnSpcReduction="10000"/>
          </a:bodyPr>
          <a:lstStyle/>
          <a:p>
            <a:pPr>
              <a:buNone/>
            </a:pPr>
            <a:r>
              <a:rPr lang="da-DK" dirty="0"/>
              <a:t>En grundlæggende teori er, at mennesket er født med evnen til at opfatte to talsystemer.</a:t>
            </a:r>
          </a:p>
          <a:p>
            <a:pPr lvl="0"/>
            <a:r>
              <a:rPr lang="da-DK" dirty="0"/>
              <a:t>Det ene er evnen til at registrere små antal uden at tælle (op til fire genstande). </a:t>
            </a:r>
          </a:p>
          <a:p>
            <a:pPr lvl="0"/>
            <a:r>
              <a:rPr lang="da-DK" dirty="0"/>
              <a:t>Det andet er evnen til umiddelbart at skelne mellem forskellige antal </a:t>
            </a:r>
          </a:p>
          <a:p>
            <a:r>
              <a:rPr lang="da-DK" dirty="0"/>
              <a:t>Lignende  evner er også fundet hos </a:t>
            </a:r>
            <a:r>
              <a:rPr lang="da-DK" dirty="0" smtClean="0"/>
              <a:t>dyr, </a:t>
            </a:r>
            <a:r>
              <a:rPr lang="da-DK" dirty="0"/>
              <a:t>fx aber, mus, fugle og fisk, hvilket kan tyde på, at </a:t>
            </a:r>
            <a:r>
              <a:rPr lang="da-DK" dirty="0" err="1"/>
              <a:t>talforståelse</a:t>
            </a:r>
            <a:r>
              <a:rPr lang="da-DK" dirty="0"/>
              <a:t> i en vis udstrækning er </a:t>
            </a:r>
            <a:r>
              <a:rPr lang="da-DK" dirty="0" smtClean="0"/>
              <a:t>medfødt</a:t>
            </a:r>
            <a:endParaRPr lang="da-DK" dirty="0"/>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Hjælperedskaber</a:t>
            </a:r>
            <a:endParaRPr lang="da-DK" dirty="0"/>
          </a:p>
        </p:txBody>
      </p:sp>
      <p:sp>
        <p:nvSpPr>
          <p:cNvPr id="3" name="Pladsholder til indhold 2"/>
          <p:cNvSpPr>
            <a:spLocks noGrp="1"/>
          </p:cNvSpPr>
          <p:nvPr>
            <p:ph idx="1"/>
          </p:nvPr>
        </p:nvSpPr>
        <p:spPr/>
        <p:txBody>
          <a:bodyPr>
            <a:normAutofit fontScale="92500"/>
          </a:bodyPr>
          <a:lstStyle/>
          <a:p>
            <a:r>
              <a:rPr lang="da-DK" dirty="0" smtClean="0"/>
              <a:t>Nogle danske eksperter erfarer ligeledes, at elever, der ikke kan lægge selv små tal sammen, sagtens kan lære at differentiere og integrere og stadig forstå mere avanceret matematik.</a:t>
            </a:r>
          </a:p>
          <a:p>
            <a:r>
              <a:rPr lang="da-DK" dirty="0" err="1" smtClean="0"/>
              <a:t>Orton-Flynn</a:t>
            </a:r>
            <a:r>
              <a:rPr lang="da-DK" dirty="0" smtClean="0"/>
              <a:t> &amp; Richards (2000) har undersøgt potentialet for at bruge speciallommeregneren Multimedia </a:t>
            </a:r>
            <a:r>
              <a:rPr lang="da-DK" dirty="0" err="1" smtClean="0"/>
              <a:t>Interactive</a:t>
            </a:r>
            <a:r>
              <a:rPr lang="da-DK" dirty="0" smtClean="0"/>
              <a:t> </a:t>
            </a:r>
            <a:r>
              <a:rPr lang="da-DK" dirty="0" err="1" smtClean="0"/>
              <a:t>Calculator</a:t>
            </a:r>
            <a:r>
              <a:rPr lang="da-DK" dirty="0" smtClean="0"/>
              <a:t> (MIC) til elever med matematikvanskeligheder i undervisningen. </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Hjælperedskaber</a:t>
            </a:r>
            <a:endParaRPr lang="da-DK" dirty="0"/>
          </a:p>
        </p:txBody>
      </p:sp>
      <p:sp>
        <p:nvSpPr>
          <p:cNvPr id="3" name="Pladsholder til indhold 2"/>
          <p:cNvSpPr>
            <a:spLocks noGrp="1"/>
          </p:cNvSpPr>
          <p:nvPr>
            <p:ph idx="1"/>
          </p:nvPr>
        </p:nvSpPr>
        <p:spPr/>
        <p:txBody>
          <a:bodyPr>
            <a:normAutofit/>
          </a:bodyPr>
          <a:lstStyle/>
          <a:p>
            <a:r>
              <a:rPr lang="da-DK" dirty="0" smtClean="0"/>
              <a:t>MIC opererer både med den konkrete fase, hvor eleven skal lære tal og den mere abstrakte fase, hvor eleven skal anvende symboler. </a:t>
            </a:r>
          </a:p>
          <a:p>
            <a:r>
              <a:rPr lang="da-DK" dirty="0" smtClean="0"/>
              <a:t>De har særligt fokus på dyslektikere (ordblinde), men MIC anvendes også af børn med matematikvanskeligheder og børn uden vanskeligheder.</a:t>
            </a:r>
          </a:p>
          <a:p>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Hjælperedskaber</a:t>
            </a:r>
            <a:endParaRPr lang="da-DK" dirty="0"/>
          </a:p>
        </p:txBody>
      </p:sp>
      <p:sp>
        <p:nvSpPr>
          <p:cNvPr id="3" name="Pladsholder til indhold 2"/>
          <p:cNvSpPr>
            <a:spLocks noGrp="1"/>
          </p:cNvSpPr>
          <p:nvPr>
            <p:ph idx="1"/>
          </p:nvPr>
        </p:nvSpPr>
        <p:spPr/>
        <p:txBody>
          <a:bodyPr>
            <a:normAutofit fontScale="62500" lnSpcReduction="20000"/>
          </a:bodyPr>
          <a:lstStyle/>
          <a:p>
            <a:r>
              <a:rPr lang="da-DK" dirty="0" smtClean="0"/>
              <a:t>Eleven skal her igennem fire stadier, når hun/han skal lære matematik: </a:t>
            </a:r>
          </a:p>
          <a:p>
            <a:r>
              <a:rPr lang="da-DK" dirty="0" smtClean="0"/>
              <a:t>1) erfaring med fysisk og konkret materiale, </a:t>
            </a:r>
          </a:p>
          <a:p>
            <a:r>
              <a:rPr lang="da-DK" dirty="0" smtClean="0"/>
              <a:t>2) verbalt sprog til at beskrive erfaringen, </a:t>
            </a:r>
          </a:p>
          <a:p>
            <a:r>
              <a:rPr lang="da-DK" dirty="0" smtClean="0"/>
              <a:t>3) billeder, der repræsenterer erfaringen, og endelig</a:t>
            </a:r>
          </a:p>
          <a:p>
            <a:r>
              <a:rPr lang="da-DK" dirty="0" smtClean="0"/>
              <a:t>4) skrevne symboler, der generaliserer erfaringen. </a:t>
            </a:r>
          </a:p>
          <a:p>
            <a:r>
              <a:rPr lang="da-DK" dirty="0" smtClean="0"/>
              <a:t>Det første stadie kan fx indeholde undervisningsmateriale med </a:t>
            </a:r>
            <a:r>
              <a:rPr lang="da-DK" dirty="0" err="1" smtClean="0"/>
              <a:t>Cuisenairestænger</a:t>
            </a:r>
            <a:r>
              <a:rPr lang="da-DK" dirty="0" smtClean="0"/>
              <a:t> og hverdagsobjekter, hvorigennem indskolingseleverne skal lære tal, addition, subtraktion, ordenstal og kardinaltal. </a:t>
            </a:r>
          </a:p>
          <a:p>
            <a:r>
              <a:rPr lang="da-DK" dirty="0" smtClean="0"/>
              <a:t>Ved fjerde stadie skal eleverne introduceres til mere abstrakte koncepter ved at relatere de konkrete materialer til symboler. Sådanne symboler læres bedst ved, at eleverne lærer at tegne symbolerne og associere dem med det korrekte talord. I dette stadie bliver læsning og skrivning af tal således sammenkoblet med tælling af objekter. </a:t>
            </a:r>
          </a:p>
          <a:p>
            <a:r>
              <a:rPr lang="da-DK" dirty="0" err="1" smtClean="0"/>
              <a:t>Orton-Flynn</a:t>
            </a:r>
            <a:r>
              <a:rPr lang="da-DK" dirty="0" smtClean="0"/>
              <a:t> &amp; Richards studie viste, at mange af eleverne var begejstrede for at bruge lommeregneren. De dygtige elever blev stimuleret til mere læring, og de svagere elever forekommer selvsikre.</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Hjælperedskaber</a:t>
            </a:r>
            <a:endParaRPr lang="da-DK" dirty="0"/>
          </a:p>
        </p:txBody>
      </p:sp>
      <p:sp>
        <p:nvSpPr>
          <p:cNvPr id="3" name="Pladsholder til indhold 2"/>
          <p:cNvSpPr>
            <a:spLocks noGrp="1"/>
          </p:cNvSpPr>
          <p:nvPr>
            <p:ph idx="1"/>
          </p:nvPr>
        </p:nvSpPr>
        <p:spPr/>
        <p:txBody>
          <a:bodyPr/>
          <a:lstStyle/>
          <a:p>
            <a:r>
              <a:rPr lang="da-DK" dirty="0" smtClean="0"/>
              <a:t>Pind &amp; Bjerre har udviklet it-hjælpemidlet </a:t>
            </a:r>
            <a:r>
              <a:rPr lang="da-DK" dirty="0" err="1" smtClean="0"/>
              <a:t>Dyscalculator</a:t>
            </a:r>
            <a:r>
              <a:rPr lang="da-DK" dirty="0" smtClean="0"/>
              <a:t>, som er en </a:t>
            </a:r>
            <a:r>
              <a:rPr lang="da-DK" dirty="0" err="1" smtClean="0"/>
              <a:t>lommeregner-app</a:t>
            </a:r>
            <a:r>
              <a:rPr lang="da-DK" dirty="0" smtClean="0"/>
              <a:t> til </a:t>
            </a:r>
            <a:r>
              <a:rPr lang="da-DK" dirty="0" err="1" smtClean="0"/>
              <a:t>smartphone</a:t>
            </a:r>
            <a:r>
              <a:rPr lang="da-DK" dirty="0" smtClean="0"/>
              <a:t>, der er beregnet til personer med massive matematikvanskeligheder, herunder personer med </a:t>
            </a:r>
            <a:r>
              <a:rPr lang="da-DK" dirty="0" err="1" smtClean="0"/>
              <a:t>dyskalkuli</a:t>
            </a:r>
            <a:r>
              <a:rPr lang="da-DK" dirty="0" smtClean="0"/>
              <a:t>.</a:t>
            </a:r>
          </a:p>
          <a:p>
            <a:r>
              <a:rPr lang="da-DK" dirty="0" err="1" smtClean="0"/>
              <a:t>Dyscalculator</a:t>
            </a:r>
            <a:r>
              <a:rPr lang="da-DK" dirty="0" smtClean="0"/>
              <a:t> hjælper med at forstå tal og vælge regneoperationer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Støtteformer: Opsamling</a:t>
            </a:r>
            <a:endParaRPr lang="da-DK" dirty="0"/>
          </a:p>
        </p:txBody>
      </p:sp>
      <p:sp>
        <p:nvSpPr>
          <p:cNvPr id="3" name="Pladsholder til indhold 2"/>
          <p:cNvSpPr>
            <a:spLocks noGrp="1"/>
          </p:cNvSpPr>
          <p:nvPr>
            <p:ph idx="1"/>
          </p:nvPr>
        </p:nvSpPr>
        <p:spPr/>
        <p:txBody>
          <a:bodyPr>
            <a:normAutofit fontScale="70000" lnSpcReduction="20000"/>
          </a:bodyPr>
          <a:lstStyle/>
          <a:p>
            <a:r>
              <a:rPr lang="da-DK" dirty="0" smtClean="0"/>
              <a:t>Der hersker flg. konsensus i forhold til, hvornår det giver mening at igangsætte en indsats, og hvordan indsatsen kan formes:</a:t>
            </a:r>
          </a:p>
          <a:p>
            <a:r>
              <a:rPr lang="da-DK" dirty="0" smtClean="0"/>
              <a:t>Tidlig indsats (forebyggende og observerende) kan igangsættes omkring </a:t>
            </a:r>
            <a:r>
              <a:rPr lang="da-DK" dirty="0" err="1" smtClean="0"/>
              <a:t>to-års-alderen</a:t>
            </a:r>
            <a:r>
              <a:rPr lang="da-DK" dirty="0" smtClean="0"/>
              <a:t>. </a:t>
            </a:r>
          </a:p>
          <a:p>
            <a:r>
              <a:rPr lang="da-DK" dirty="0" smtClean="0"/>
              <a:t>En specifik </a:t>
            </a:r>
            <a:r>
              <a:rPr lang="da-DK" dirty="0" err="1" smtClean="0"/>
              <a:t>dyskalkuli-indsats</a:t>
            </a:r>
            <a:r>
              <a:rPr lang="da-DK" dirty="0" smtClean="0"/>
              <a:t> kan igangsættes efter diagnosticering. Eksperter anbefaler først diagnosticering omkring 4. klassetrin.</a:t>
            </a:r>
          </a:p>
          <a:p>
            <a:r>
              <a:rPr lang="da-DK" dirty="0" smtClean="0"/>
              <a:t>Matematik integreres i barnets lege og hverdagsaktiviteter, </a:t>
            </a:r>
            <a:r>
              <a:rPr lang="da-DK" smtClean="0"/>
              <a:t>hvor flere sanser </a:t>
            </a:r>
            <a:r>
              <a:rPr lang="da-DK" dirty="0" smtClean="0"/>
              <a:t>bliver inddraget.</a:t>
            </a:r>
          </a:p>
          <a:p>
            <a:r>
              <a:rPr lang="da-DK" dirty="0" smtClean="0"/>
              <a:t>Undervisningsformen omfatter alle tre niveauer: klasse-, gruppe- og individniveau.</a:t>
            </a:r>
          </a:p>
          <a:p>
            <a:r>
              <a:rPr lang="da-DK" dirty="0" smtClean="0"/>
              <a:t>Barnet lærer at bruge hjælperedskaber, såsom lommeregnere, og kan selvtræne via digitale læringsmidler.</a:t>
            </a:r>
            <a:endParaRPr lang="da-DK"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2590</TotalTime>
  <Words>6964</Words>
  <Application>Microsoft Office PowerPoint</Application>
  <PresentationFormat>Skærmshow (4:3)</PresentationFormat>
  <Paragraphs>466</Paragraphs>
  <Slides>94</Slides>
  <Notes>1</Notes>
  <HiddenSlides>0</HiddenSlides>
  <MMClips>0</MMClips>
  <ScaleCrop>false</ScaleCrop>
  <HeadingPairs>
    <vt:vector size="4" baseType="variant">
      <vt:variant>
        <vt:lpstr>Tema</vt:lpstr>
      </vt:variant>
      <vt:variant>
        <vt:i4>1</vt:i4>
      </vt:variant>
      <vt:variant>
        <vt:lpstr>Diastitler</vt:lpstr>
      </vt:variant>
      <vt:variant>
        <vt:i4>94</vt:i4>
      </vt:variant>
    </vt:vector>
  </HeadingPairs>
  <TitlesOfParts>
    <vt:vector size="95" baseType="lpstr">
      <vt:lpstr>Kontortema</vt:lpstr>
      <vt:lpstr>Talblindhed/Dyskalkuli</vt:lpstr>
      <vt:lpstr>Talblindhed</vt:lpstr>
      <vt:lpstr> Baggrund</vt:lpstr>
      <vt:lpstr> Forskning om dyskalkuli i et historisk perspektiv </vt:lpstr>
      <vt:lpstr>Dyskalkuli i historisk perspektiv</vt:lpstr>
      <vt:lpstr>Begreber og definitioner </vt:lpstr>
      <vt:lpstr>Matematikvanskeligheder og dyskalkuli</vt:lpstr>
      <vt:lpstr>Bred begrebsdiversitet</vt:lpstr>
      <vt:lpstr>Forskellige perspektiver  Neurologisk (medicinsk) perspektiv</vt:lpstr>
      <vt:lpstr>Neurologisk perspektiv</vt:lpstr>
      <vt:lpstr>Neurologisk perspektiv</vt:lpstr>
      <vt:lpstr>Neurologisk perspektiv</vt:lpstr>
      <vt:lpstr>Neurologisk perspektiv</vt:lpstr>
      <vt:lpstr>Neurologisk perspektiv</vt:lpstr>
      <vt:lpstr>Psykologisk perspektiv</vt:lpstr>
      <vt:lpstr>Psykologisk perspektiv</vt:lpstr>
      <vt:lpstr>Sociologisk perspektiv</vt:lpstr>
      <vt:lpstr>Sociologisk perspektiv</vt:lpstr>
      <vt:lpstr>Didaktisk perspektiv</vt:lpstr>
      <vt:lpstr>Didaktisk perspektiv</vt:lpstr>
      <vt:lpstr>Forslag til en definition</vt:lpstr>
      <vt:lpstr>Hvor mange har dyskalkuli</vt:lpstr>
      <vt:lpstr>Egne kritiske kommentarer</vt:lpstr>
      <vt:lpstr>Egne kritiske kommentarer</vt:lpstr>
      <vt:lpstr>Egne kritiske kommentarer</vt:lpstr>
      <vt:lpstr>Egne kritiske kommentarer</vt:lpstr>
      <vt:lpstr>Personligt udgangspunkt</vt:lpstr>
      <vt:lpstr>Personligt udgangspunkt</vt:lpstr>
      <vt:lpstr>Personligt udgangspunkt</vt:lpstr>
      <vt:lpstr>Introspektionens faldgruppe</vt:lpstr>
      <vt:lpstr>Hovedpointer</vt:lpstr>
      <vt:lpstr>Test</vt:lpstr>
      <vt:lpstr>Hvad skal testes?</vt:lpstr>
      <vt:lpstr>Hvad skal overordnet testes</vt:lpstr>
      <vt:lpstr>Hvad skal specifikt testes?</vt:lpstr>
      <vt:lpstr>Hvordan skal testen foregå?</vt:lpstr>
      <vt:lpstr>Hvornår skal der testes?</vt:lpstr>
      <vt:lpstr>Screening og testning af dyskalkuli</vt:lpstr>
      <vt:lpstr>Screening af dyskalkuli: Butterworth </vt:lpstr>
      <vt:lpstr>Screening af dyskalkuli : Butterworth</vt:lpstr>
      <vt:lpstr>Screening af dyskalkuli : Butterworth</vt:lpstr>
      <vt:lpstr>Screening af dyskalkuli : Butterworth</vt:lpstr>
      <vt:lpstr>Screening af dyskalkuli : Butterworth</vt:lpstr>
      <vt:lpstr>Screening af dyskalkuli: Emerson &amp; Babtie</vt:lpstr>
      <vt:lpstr>Screening af dyskalkuli: Emerson &amp; Babtie</vt:lpstr>
      <vt:lpstr>Diagnosticering af dyskalkuli: McCarthie, Hesse &amp; Gilham</vt:lpstr>
      <vt:lpstr>Screening af matematikvanskeligheder</vt:lpstr>
      <vt:lpstr>Björn Adlers matematikscreening</vt:lpstr>
      <vt:lpstr>Björn Adlers matematikscreening</vt:lpstr>
      <vt:lpstr>Undersøgelse af ”Sølvtal”</vt:lpstr>
      <vt:lpstr>Testbatteri</vt:lpstr>
      <vt:lpstr>Basale spatiale, logiske og matematiske relationer </vt:lpstr>
      <vt:lpstr>Basale spatiale, logiske og matematiske relationer</vt:lpstr>
      <vt:lpstr>Matematikvurdering ud fra ”Matematikscreening II” </vt:lpstr>
      <vt:lpstr>Matematikvurdering ud fra ”Matematikscreening II”</vt:lpstr>
      <vt:lpstr>Matematikvurdering ud fra ”Matematikscreening II”</vt:lpstr>
      <vt:lpstr>Matematikvurdering ud fra ”Matematikscreening II”</vt:lpstr>
      <vt:lpstr>Matematikvurdering ud fra ”Matematikscreening II”</vt:lpstr>
      <vt:lpstr>Matematikvurdering ud fra ”Matematikscreening II”</vt:lpstr>
      <vt:lpstr>Matematikvurdering ud fra ”Matematikscreening II”</vt:lpstr>
      <vt:lpstr>Konklusion på undersøgelse af Sølvtal</vt:lpstr>
      <vt:lpstr>Konklusion på undersøgelse af Sølvtal</vt:lpstr>
      <vt:lpstr>Konklusion på undersøgelse af Sølvtal</vt:lpstr>
      <vt:lpstr>Opsummering om screening og testning: Ligheder</vt:lpstr>
      <vt:lpstr>Opsummering om screening og testning: Forskelligheder</vt:lpstr>
      <vt:lpstr>Opsummering om screening og testning: Færdighedsområder</vt:lpstr>
      <vt:lpstr>Opsummering om screening og testning: Specifikke vanskeligheder</vt:lpstr>
      <vt:lpstr>Tidlig indsats og undervisning</vt:lpstr>
      <vt:lpstr>Tidlig indsats</vt:lpstr>
      <vt:lpstr>Tidlig indsats</vt:lpstr>
      <vt:lpstr>Tidlig indsats</vt:lpstr>
      <vt:lpstr>Tidlig indsats: Opsummering</vt:lpstr>
      <vt:lpstr>Inddragelse af flere sanser</vt:lpstr>
      <vt:lpstr>Inddrag flere sanser</vt:lpstr>
      <vt:lpstr>Magnes ”Livsmatematik”</vt:lpstr>
      <vt:lpstr>Lundes matematiske principper</vt:lpstr>
      <vt:lpstr>Inddrag sanser mm.: Opsummering</vt:lpstr>
      <vt:lpstr>Undervisning</vt:lpstr>
      <vt:lpstr>Undervisning</vt:lpstr>
      <vt:lpstr>Undervisning</vt:lpstr>
      <vt:lpstr>Undervisning</vt:lpstr>
      <vt:lpstr>Undervisning</vt:lpstr>
      <vt:lpstr>Undervisning</vt:lpstr>
      <vt:lpstr>Undervisning</vt:lpstr>
      <vt:lpstr>Undervisning</vt:lpstr>
      <vt:lpstr>Undervisning</vt:lpstr>
      <vt:lpstr>Hjælperedskaber</vt:lpstr>
      <vt:lpstr>Hjælperedskaber</vt:lpstr>
      <vt:lpstr>Hjælperedskaber</vt:lpstr>
      <vt:lpstr>Hjælperedskaber</vt:lpstr>
      <vt:lpstr>Hjælperedskaber</vt:lpstr>
      <vt:lpstr>Hjælperedskaber</vt:lpstr>
      <vt:lpstr>Hjælperedskaber</vt:lpstr>
      <vt:lpstr>Støtteformer: Opsamling</vt:lpstr>
    </vt:vector>
  </TitlesOfParts>
  <Company>Ballerup 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Talblindhed/Dyskalkuli</dc:title>
  <dc:creator>ghe</dc:creator>
  <cp:lastModifiedBy>Gorm Hetmar</cp:lastModifiedBy>
  <cp:revision>71</cp:revision>
  <dcterms:created xsi:type="dcterms:W3CDTF">2015-08-26T17:14:40Z</dcterms:created>
  <dcterms:modified xsi:type="dcterms:W3CDTF">2017-11-14T15:55:56Z</dcterms:modified>
</cp:coreProperties>
</file>